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464" r:id="rId3"/>
    <p:sldId id="465" r:id="rId4"/>
    <p:sldId id="466" r:id="rId5"/>
    <p:sldId id="467" r:id="rId6"/>
    <p:sldId id="468" r:id="rId7"/>
    <p:sldId id="469" r:id="rId8"/>
    <p:sldId id="470" r:id="rId9"/>
    <p:sldId id="471" r:id="rId10"/>
    <p:sldId id="472" r:id="rId11"/>
    <p:sldId id="473" r:id="rId12"/>
    <p:sldId id="474" r:id="rId13"/>
    <p:sldId id="475" r:id="rId14"/>
    <p:sldId id="476" r:id="rId15"/>
    <p:sldId id="477" r:id="rId16"/>
    <p:sldId id="478" r:id="rId17"/>
    <p:sldId id="479" r:id="rId18"/>
    <p:sldId id="480" r:id="rId19"/>
    <p:sldId id="481" r:id="rId20"/>
    <p:sldId id="482" r:id="rId21"/>
    <p:sldId id="483" r:id="rId22"/>
    <p:sldId id="484" r:id="rId23"/>
    <p:sldId id="485" r:id="rId24"/>
    <p:sldId id="486" r:id="rId25"/>
    <p:sldId id="487" r:id="rId26"/>
    <p:sldId id="488" r:id="rId27"/>
    <p:sldId id="489" r:id="rId28"/>
    <p:sldId id="490" r:id="rId29"/>
    <p:sldId id="491" r:id="rId30"/>
    <p:sldId id="492" r:id="rId31"/>
    <p:sldId id="493" r:id="rId32"/>
    <p:sldId id="494" r:id="rId33"/>
    <p:sldId id="495" r:id="rId34"/>
    <p:sldId id="497" r:id="rId35"/>
    <p:sldId id="496" r:id="rId36"/>
    <p:sldId id="498" r:id="rId37"/>
    <p:sldId id="499" r:id="rId38"/>
    <p:sldId id="500" r:id="rId39"/>
    <p:sldId id="501" r:id="rId40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8DD78"/>
    <a:srgbClr val="FFFFD1"/>
    <a:srgbClr val="D7FFAF"/>
    <a:srgbClr val="E4FFC9"/>
    <a:srgbClr val="FFFF99"/>
    <a:srgbClr val="99FF33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8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Partiumi Keresztény Egyetem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A3D8ACE-9A67-4732-AC54-ECD3168B57B3}" type="datetimeFigureOut">
              <a:rPr lang="hu-HU"/>
              <a:pPr>
                <a:defRPr/>
              </a:pPr>
              <a:t>2014.11.17.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08E886-559F-411C-ACDD-7ED9114F2BE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Partiumi Keresztény Egyetem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E09BBDD-F19D-4E7E-A198-62A854930B5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altLang="hu-HU" smtClean="0"/>
          </a:p>
        </p:txBody>
      </p:sp>
      <p:sp>
        <p:nvSpPr>
          <p:cNvPr id="43012" name="Dia számának helye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668158-6F1C-423C-A99A-AC45200078B9}" type="slidenum">
              <a:rPr lang="hu-HU" altLang="hu-HU" smtClean="0"/>
              <a:pPr/>
              <a:t>1</a:t>
            </a:fld>
            <a:endParaRPr lang="hu-HU" alt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B4241-20E7-41F1-94D6-E6E3BF896ED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826B-AAE3-499E-8A27-FC5B036AE61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25C9B-630F-4C6D-AEA7-5C0A10A0965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B7556-69BC-4651-A793-DB67855E77C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947C5-32EA-48B1-A55A-8A855679B95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B6A2F-94A3-4258-A7CD-98D4F9705FF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61CC8-3DB5-4F1C-BE46-1FEF3E4D1DE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59C11-106F-4B84-B53A-3C06F991812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0F0AE-7F80-453D-8ED9-A6E61F40A69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D3D3A-D781-4742-A577-F42870C61CD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4B698-DE7D-42C7-95D2-5C60BCF0B6B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7FFAF"/>
            </a:gs>
            <a:gs pos="100000">
              <a:srgbClr val="FFFFD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4AACBB5B-8B80-4243-98CA-2A50028889A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349500"/>
            <a:ext cx="7772400" cy="2232025"/>
          </a:xfrm>
        </p:spPr>
        <p:txBody>
          <a:bodyPr/>
          <a:lstStyle/>
          <a:p>
            <a:pPr eaLnBrk="1" hangingPunct="1"/>
            <a:r>
              <a:rPr lang="hu-HU" altLang="hu-HU" sz="4800" smtClean="0">
                <a:solidFill>
                  <a:srgbClr val="3399FF"/>
                </a:solidFill>
                <a:latin typeface="Algerian" pitchFamily="82" charset="0"/>
              </a:rPr>
              <a:t>Gazdasági és PÉNZÜGYI Elemzés</a:t>
            </a:r>
            <a:br>
              <a:rPr lang="hu-HU" altLang="hu-HU" sz="4800" smtClean="0">
                <a:solidFill>
                  <a:srgbClr val="3399FF"/>
                </a:solidFill>
                <a:latin typeface="Algerian" pitchFamily="82" charset="0"/>
              </a:rPr>
            </a:br>
            <a:r>
              <a:rPr lang="hu-HU" altLang="hu-HU" sz="4800" smtClean="0">
                <a:solidFill>
                  <a:srgbClr val="FF0000"/>
                </a:solidFill>
                <a:latin typeface="Algerian" pitchFamily="82" charset="0"/>
              </a:rPr>
              <a:t>7.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1331913" y="4941888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hu-HU" altLang="hu-HU" sz="320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331913" y="5084763"/>
            <a:ext cx="64008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hu-HU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Dr. Tarnóczi Tibor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u-HU" sz="2800" b="1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PARTIUMI KERESZTÉNY EGYETEM</a:t>
            </a:r>
          </a:p>
          <a:p>
            <a:pPr algn="ctr">
              <a:defRPr/>
            </a:pPr>
            <a:r>
              <a:rPr lang="hu-HU" sz="2800" b="1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KÖZGAZDASÁGTUDOMÁNYI KAR</a:t>
            </a:r>
            <a:br>
              <a:rPr lang="hu-HU" sz="2800" b="1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hu-HU" sz="2800" b="1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NAGYVÁRAD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selejtalakulás mutatói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539750" y="1125538"/>
            <a:ext cx="7993063" cy="467995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hu-HU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selejt % mutató</a:t>
            </a:r>
          </a:p>
          <a:p>
            <a:pPr>
              <a:buFontTx/>
              <a:buNone/>
              <a:defRPr/>
            </a:pPr>
            <a:endParaRPr lang="hu-HU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hu-HU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					 [%]</a:t>
            </a:r>
          </a:p>
          <a:p>
            <a:pPr marL="0" indent="0">
              <a:buFontTx/>
              <a:buNone/>
              <a:defRPr/>
            </a:pPr>
            <a:endParaRPr lang="hu-HU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mutató mennyiségi (naturális) és értékadatok alapján adja meg termékféleségenként a selejt termékek arányát. 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06B3D3-390A-4E0D-A129-CEC8979DF0B5}" type="slidenum">
              <a:rPr lang="hu-HU" altLang="hu-HU" smtClean="0"/>
              <a:pPr/>
              <a:t>10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  <p:graphicFrame>
        <p:nvGraphicFramePr>
          <p:cNvPr id="3074" name="Object 1"/>
          <p:cNvGraphicFramePr>
            <a:graphicFrameLocks noChangeAspect="1"/>
          </p:cNvGraphicFramePr>
          <p:nvPr/>
        </p:nvGraphicFramePr>
        <p:xfrm>
          <a:off x="755650" y="2133600"/>
          <a:ext cx="4392613" cy="1008063"/>
        </p:xfrm>
        <a:graphic>
          <a:graphicData uri="http://schemas.openxmlformats.org/presentationml/2006/ole">
            <p:oleObj spid="_x0000_s3074" name="Equation" r:id="rId3" imgW="15621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selejtalakulás mutatói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539750" y="1125538"/>
            <a:ext cx="7993063" cy="467995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hu-HU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átlagos selejt % mutató</a:t>
            </a:r>
            <a:r>
              <a:rPr lang="hu-HU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							</a:t>
            </a:r>
          </a:p>
          <a:p>
            <a:pPr>
              <a:buFontTx/>
              <a:buNone/>
              <a:defRPr/>
            </a:pPr>
            <a:r>
              <a:rPr lang="hu-HU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					 		[%]</a:t>
            </a:r>
          </a:p>
          <a:p>
            <a:pPr marL="0" indent="0">
              <a:buFontTx/>
              <a:buNone/>
              <a:defRPr/>
            </a:pPr>
            <a:endParaRPr lang="hu-HU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mutató termékcsoportokra, a termelési értékhez viszonyítva adja meg a selejt termékek révén keletkezett kárérték átlagos arányát.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912CBF-BA34-4D9C-A243-DDB1144C0273}" type="slidenum">
              <a:rPr lang="hu-HU" altLang="hu-HU" smtClean="0"/>
              <a:pPr/>
              <a:t>11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755650" y="2060575"/>
          <a:ext cx="6048375" cy="1008063"/>
        </p:xfrm>
        <a:graphic>
          <a:graphicData uri="http://schemas.openxmlformats.org/presentationml/2006/ole">
            <p:oleObj spid="_x0000_s4098" name="Equation" r:id="rId3" imgW="24765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minőségköltség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79388" y="908050"/>
            <a:ext cx="8785225" cy="59499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minőségköltség fő csoportokra bontása:</a:t>
            </a:r>
          </a:p>
          <a:p>
            <a:pPr>
              <a:defRPr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hiba megelőzési költségek;</a:t>
            </a:r>
          </a:p>
          <a:p>
            <a:pPr>
              <a:defRPr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vizsgálati (ellenőrzési) vagy értékelési költségek;</a:t>
            </a:r>
          </a:p>
          <a:p>
            <a:pPr>
              <a:defRPr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hibaköltségek, amelyek keletkezési helyük szerint lehetnek:</a:t>
            </a:r>
          </a:p>
          <a:p>
            <a:pPr lvl="1">
              <a:defRPr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belső hibaköltségek,</a:t>
            </a:r>
          </a:p>
          <a:p>
            <a:pPr lvl="1">
              <a:defRPr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külső hibaköltségek.</a:t>
            </a:r>
          </a:p>
          <a:p>
            <a:pPr marL="0" indent="0">
              <a:buFontTx/>
              <a:buNone/>
              <a:defRPr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minőségköltségek magukban foglalják mindazokat a költségelemeket, amelyek a kielégítő minőség biztosításához, fenntartásához szükségesek.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hu-HU" sz="28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0F6DBE-5631-4688-9819-053CCC5A2BA4}" type="slidenum">
              <a:rPr lang="hu-HU" altLang="hu-HU" smtClean="0"/>
              <a:pPr/>
              <a:t>12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Hiba megelőzési költségek 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Tartalom helye 2"/>
          <p:cNvSpPr>
            <a:spLocks noGrp="1"/>
          </p:cNvSpPr>
          <p:nvPr>
            <p:ph idx="1"/>
          </p:nvPr>
        </p:nvSpPr>
        <p:spPr>
          <a:xfrm>
            <a:off x="179388" y="908050"/>
            <a:ext cx="8785225" cy="5949950"/>
          </a:xfrm>
        </p:spPr>
        <p:txBody>
          <a:bodyPr/>
          <a:lstStyle/>
          <a:p>
            <a:pPr marL="539750" lvl="1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minőségtervezés költségei,</a:t>
            </a:r>
          </a:p>
          <a:p>
            <a:pPr marL="539750" lvl="1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minőségképesség vizsgálat költségei,</a:t>
            </a:r>
          </a:p>
          <a:p>
            <a:pPr marL="539750" lvl="1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szállítói értékelés és tanácsadás költségei,</a:t>
            </a:r>
          </a:p>
          <a:p>
            <a:pPr marL="539750" lvl="1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vizsgálati terv költségei,</a:t>
            </a:r>
          </a:p>
          <a:p>
            <a:pPr marL="539750" lvl="1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minőségügyi audit (minőségaudit) költségei,</a:t>
            </a:r>
          </a:p>
          <a:p>
            <a:pPr marL="539750" lvl="1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minőségügyi vezetés költségei,</a:t>
            </a:r>
          </a:p>
          <a:p>
            <a:pPr marL="539750" lvl="1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minőségirányítás költségei,</a:t>
            </a:r>
          </a:p>
          <a:p>
            <a:pPr marL="539750" lvl="1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minőségirányítási képzések költségei,</a:t>
            </a:r>
          </a:p>
          <a:p>
            <a:pPr marL="539750" lvl="1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minőségfejlesztő programok költségei,</a:t>
            </a:r>
          </a:p>
          <a:p>
            <a:pPr marL="539750" lvl="1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minőségügyi összehasonlítások a versenytársakkal költségei, stb.</a:t>
            </a:r>
          </a:p>
        </p:txBody>
      </p:sp>
      <p:sp>
        <p:nvSpPr>
          <p:cNvPr id="14340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6AB424-1996-4098-8AA6-F791B24EBB08}" type="slidenum">
              <a:rPr lang="hu-HU" altLang="hu-HU" smtClean="0"/>
              <a:pPr/>
              <a:t>13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Vizsgálati (értékelési) költségek 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611188" y="981075"/>
            <a:ext cx="8353425" cy="5876925"/>
          </a:xfrm>
        </p:spPr>
        <p:txBody>
          <a:bodyPr/>
          <a:lstStyle/>
          <a:p>
            <a:pPr marL="539750" lvl="1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átvételi vizsgálatok költségei,</a:t>
            </a:r>
          </a:p>
          <a:p>
            <a:pPr marL="539750" lvl="1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gyártásközi vizsgálatok költségei,</a:t>
            </a:r>
          </a:p>
          <a:p>
            <a:pPr marL="539750" lvl="1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végátvételi vizsgálat költségei,</a:t>
            </a:r>
          </a:p>
          <a:p>
            <a:pPr marL="539750" lvl="1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minőségvizsgálatok költségei saját külső szerelésnél,</a:t>
            </a:r>
          </a:p>
          <a:p>
            <a:pPr marL="539750" lvl="1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átadási vizsgálatok költségei,</a:t>
            </a:r>
          </a:p>
          <a:p>
            <a:pPr marL="539750" lvl="1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vizsgálóberendezések felügyelete költségei,</a:t>
            </a:r>
          </a:p>
          <a:p>
            <a:pPr marL="539750" lvl="1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karbantartás költségei,</a:t>
            </a:r>
          </a:p>
          <a:p>
            <a:pPr marL="539750" lvl="1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minőségellenőrzések költségei,</a:t>
            </a:r>
          </a:p>
          <a:p>
            <a:pPr marL="539750" lvl="1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labor- és megbízhatósági vizsgálatok költségei,</a:t>
            </a:r>
          </a:p>
          <a:p>
            <a:pPr marL="539750" lvl="1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vizsgálati feljegyzések költségei, stb.</a:t>
            </a:r>
          </a:p>
        </p:txBody>
      </p:sp>
      <p:sp>
        <p:nvSpPr>
          <p:cNvPr id="15364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CB4ADA-331C-42DF-A4B6-FD63A8D918F7}" type="slidenum">
              <a:rPr lang="hu-HU" altLang="hu-HU" smtClean="0"/>
              <a:pPr/>
              <a:t>14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9625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Belső hibaköltségek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Tartalom helye 2"/>
          <p:cNvSpPr>
            <a:spLocks noGrp="1"/>
          </p:cNvSpPr>
          <p:nvPr>
            <p:ph idx="1"/>
          </p:nvPr>
        </p:nvSpPr>
        <p:spPr>
          <a:xfrm>
            <a:off x="1258888" y="981075"/>
            <a:ext cx="6842125" cy="5876925"/>
          </a:xfrm>
        </p:spPr>
        <p:txBody>
          <a:bodyPr/>
          <a:lstStyle/>
          <a:p>
            <a:pPr marL="539750" lvl="2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utómunkálatok költségei,</a:t>
            </a:r>
          </a:p>
          <a:p>
            <a:pPr marL="539750" lvl="2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szolgáltatás újbóli elvégzésének költsége,</a:t>
            </a:r>
          </a:p>
          <a:p>
            <a:pPr marL="539750" lvl="2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szortírozó vizsgálat költsége,</a:t>
            </a:r>
          </a:p>
          <a:p>
            <a:pPr marL="539750" lvl="2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megismételt vizsgálat költsége,</a:t>
            </a:r>
          </a:p>
          <a:p>
            <a:pPr marL="539750" lvl="2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hibás termék értékcsökkenése,</a:t>
            </a:r>
          </a:p>
          <a:p>
            <a:pPr marL="539750" lvl="2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selejtáru értéke,</a:t>
            </a:r>
          </a:p>
          <a:p>
            <a:pPr marL="539750" lvl="2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problémavizsgálatok költsége,</a:t>
            </a:r>
          </a:p>
          <a:p>
            <a:pPr marL="539750" lvl="2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átalakítás költsége,</a:t>
            </a:r>
          </a:p>
          <a:p>
            <a:pPr marL="539750" lvl="2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minőségre ható állásidő költsége,</a:t>
            </a:r>
          </a:p>
          <a:p>
            <a:pPr marL="539750" lvl="2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marketinghibák költségei,</a:t>
            </a:r>
          </a:p>
          <a:p>
            <a:pPr marL="539750" lvl="2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fejlesztési hibák költségei,</a:t>
            </a:r>
          </a:p>
          <a:p>
            <a:pPr marL="539750" lvl="2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dokumentálási hibák költségei,</a:t>
            </a:r>
          </a:p>
          <a:p>
            <a:pPr marL="539750" lvl="2" indent="-53975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logisztikai hibák költségei, stb.</a:t>
            </a:r>
          </a:p>
        </p:txBody>
      </p:sp>
      <p:sp>
        <p:nvSpPr>
          <p:cNvPr id="16388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8BF027-B9CC-401B-BD1E-E8DE2CA42262}" type="slidenum">
              <a:rPr lang="hu-HU" altLang="hu-HU" smtClean="0"/>
              <a:pPr/>
              <a:t>15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Külső hibaköltségek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Tartalom helye 2"/>
          <p:cNvSpPr>
            <a:spLocks noGrp="1"/>
          </p:cNvSpPr>
          <p:nvPr>
            <p:ph idx="1"/>
          </p:nvPr>
        </p:nvSpPr>
        <p:spPr>
          <a:xfrm>
            <a:off x="900113" y="1268413"/>
            <a:ext cx="7488237" cy="5589587"/>
          </a:xfrm>
        </p:spPr>
        <p:txBody>
          <a:bodyPr/>
          <a:lstStyle/>
          <a:p>
            <a:pPr marL="895350" lvl="2" indent="-539750"/>
            <a:r>
              <a:rPr lang="hu-HU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termékkarbantartás költségei,</a:t>
            </a:r>
          </a:p>
          <a:p>
            <a:pPr marL="895350" lvl="2" indent="-539750"/>
            <a:r>
              <a:rPr lang="hu-HU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javítási szolgáltatások költségei,</a:t>
            </a:r>
          </a:p>
          <a:p>
            <a:pPr marL="895350" lvl="2" indent="-539750"/>
            <a:r>
              <a:rPr lang="hu-HU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szavatosság költsége,</a:t>
            </a:r>
          </a:p>
          <a:p>
            <a:pPr marL="895350" lvl="2" indent="-539750"/>
            <a:r>
              <a:rPr lang="hu-HU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termékfelelősségi költségek,</a:t>
            </a:r>
          </a:p>
          <a:p>
            <a:pPr marL="895350" lvl="2" indent="-539750"/>
            <a:r>
              <a:rPr lang="hu-HU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garanciális szolgáltatások költségei,</a:t>
            </a:r>
          </a:p>
          <a:p>
            <a:pPr marL="895350" lvl="2" indent="-539750"/>
            <a:r>
              <a:rPr lang="hu-HU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termék visszahívásának költségei,</a:t>
            </a:r>
          </a:p>
          <a:p>
            <a:pPr marL="895350" lvl="2" indent="-539750"/>
            <a:r>
              <a:rPr lang="hu-HU" sz="32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vevőszolgálati hibák költségei, stb.</a:t>
            </a:r>
          </a:p>
        </p:txBody>
      </p:sp>
      <p:sp>
        <p:nvSpPr>
          <p:cNvPr id="17412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FBA32C-874C-493E-94ED-B0D42D4F4ECF}" type="slidenum">
              <a:rPr lang="hu-HU" altLang="hu-HU" smtClean="0"/>
              <a:pPr/>
              <a:t>16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Minőségköltségek elszámolása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Tartalom helye 2"/>
          <p:cNvSpPr>
            <a:spLocks noGrp="1"/>
          </p:cNvSpPr>
          <p:nvPr>
            <p:ph idx="1"/>
          </p:nvPr>
        </p:nvSpPr>
        <p:spPr>
          <a:xfrm>
            <a:off x="395288" y="908050"/>
            <a:ext cx="8208962" cy="5949950"/>
          </a:xfrm>
        </p:spPr>
        <p:txBody>
          <a:bodyPr/>
          <a:lstStyle/>
          <a:p>
            <a:pPr marL="355600" indent="-355600"/>
            <a:r>
              <a:rPr lang="hu-HU" sz="26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minőségköltségek elszámolására minden vállalatnak, a saját számviteli információs rendszerének és termelési (szolgáltatási) tevékenységének sajátosságai figyelembevételével kell kialakítani a rendszerét.</a:t>
            </a:r>
          </a:p>
          <a:p>
            <a:pPr marL="355600" indent="-355600"/>
            <a:r>
              <a:rPr lang="hu-HU" sz="26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gazdasági vezetés akkor tudja hatékonyan segíteni a vállalati minőségirányítási rendszert, ha a számviteli információs rendszer olyan mélységig képes adatokat szolgáltatni, hogy lehetővé váljon az adott vállalat számára a rendszer, és annak létrehozásához és működtetéséhez szükséges többlet ráfordítások megtérülésének elemzése.</a:t>
            </a:r>
          </a:p>
          <a:p>
            <a:pPr marL="355600" indent="-355600"/>
            <a:r>
              <a:rPr lang="hu-HU" sz="26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elemző csak megfelelő mélységű, tagoltságú minőségköltség adatok esetén képes a vezetést segítő értékelő vizsgálatokat készíteni. </a:t>
            </a:r>
          </a:p>
        </p:txBody>
      </p:sp>
      <p:sp>
        <p:nvSpPr>
          <p:cNvPr id="18436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E4FFD1-63FE-4150-9D33-F2495184FF53}" type="slidenum">
              <a:rPr lang="hu-HU" altLang="hu-HU" smtClean="0"/>
              <a:pPr/>
              <a:t>17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Minőségköltségek elemzése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Tartalom helye 2"/>
          <p:cNvSpPr>
            <a:spLocks noGrp="1"/>
          </p:cNvSpPr>
          <p:nvPr>
            <p:ph idx="1"/>
          </p:nvPr>
        </p:nvSpPr>
        <p:spPr>
          <a:xfrm>
            <a:off x="395288" y="1196975"/>
            <a:ext cx="8208962" cy="5661025"/>
          </a:xfrm>
        </p:spPr>
        <p:txBody>
          <a:bodyPr/>
          <a:lstStyle/>
          <a:p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minőségköltség fő tényezői között fennálló elvi összefüggés szerint a minőségszint növekedése, a megelőzési és a vizsgálati költségek növelése a hibaköltségek csökkenésével jár együtt.</a:t>
            </a:r>
          </a:p>
          <a:p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hibaköltségek csökkenése azonban degresszív, a megelőzési és vizsgálati költségeké pedig progresszív az egységnyi minőségszint növekedés elérése esetén</a:t>
            </a:r>
            <a:r>
              <a:rPr lang="hu-HU" i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460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7A9AEE-20E8-4A0E-9E00-87660E13201A}" type="slidenum">
              <a:rPr lang="hu-HU" altLang="hu-HU" smtClean="0"/>
              <a:pPr/>
              <a:t>18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Minőségköltségek elemzése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Tartalom helye 2"/>
          <p:cNvSpPr>
            <a:spLocks noGrp="1"/>
          </p:cNvSpPr>
          <p:nvPr>
            <p:ph idx="1"/>
          </p:nvPr>
        </p:nvSpPr>
        <p:spPr>
          <a:xfrm>
            <a:off x="395288" y="908050"/>
            <a:ext cx="8208962" cy="5949950"/>
          </a:xfrm>
        </p:spPr>
        <p:txBody>
          <a:bodyPr/>
          <a:lstStyle/>
          <a:p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minőségköltség tényezők összegének van egy minimuma, ami a minőség-optimumnak is tekinthető, azaz a vevői követelmények szerinti termék előállítására fordított minőségköltség értéke ebben a pontban a legkedvezőbb.</a:t>
            </a:r>
          </a:p>
          <a:p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elemző feladata ennek a pontnak a meghatározása.</a:t>
            </a:r>
          </a:p>
          <a:p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Meg kell jegyezni, hogy nem feltétlenül ez a pont jelöli ki a gazdasági optimum helyét, mert az ezen a minőségi szinten előállított egységnyi terméken realizálható jövedelem (fedezeti összeg) értéke nem minden esetben esik egybe ugyanennek a terméknek a fedezeti összeg maximumával.</a:t>
            </a:r>
          </a:p>
        </p:txBody>
      </p:sp>
      <p:sp>
        <p:nvSpPr>
          <p:cNvPr id="20484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9B58F9-EAC6-4840-BD02-61DB9CC64058}" type="slidenum">
              <a:rPr lang="hu-HU" altLang="hu-HU" smtClean="0"/>
              <a:pPr/>
              <a:t>19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Minőségi osztályba sorolható termékek minőségelemzése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250825" y="1484313"/>
            <a:ext cx="8713788" cy="5373687"/>
          </a:xfrm>
        </p:spPr>
        <p:txBody>
          <a:bodyPr/>
          <a:lstStyle/>
          <a:p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Minőségi osztályba olyan termékek sorolhatók, amelyek a termelési folyamat végén eltérő szinten elégítik ki az előírt követelményeket.</a:t>
            </a:r>
          </a:p>
          <a:p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minőségi osztályba sorolás feltételei műszerekkel egyértelműen mérhetők.</a:t>
            </a:r>
          </a:p>
          <a:p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végellenőrzés során, a minősítő mérések eredménye alapján az adott termék minőségi osztályba besorolható.</a:t>
            </a:r>
          </a:p>
          <a:p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minőségi osztályok eltérő szinten elégítik ki a fogyasztói követelményeket, ezért az értékesíthetőségük, felhasználhatóságuk, ezzel összefüggésben az értékesítési áruk is eltérő.</a:t>
            </a:r>
            <a:endParaRPr lang="hu-HU" altLang="hu-HU" sz="300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257E21-82D7-4BA8-99C1-FC9BF551B173}" type="slidenum">
              <a:rPr lang="hu-HU" altLang="hu-HU" smtClean="0"/>
              <a:pPr/>
              <a:t>2</a:t>
            </a:fld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Minőségköltségek elemzése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Tartalom helye 2"/>
          <p:cNvSpPr>
            <a:spLocks noGrp="1"/>
          </p:cNvSpPr>
          <p:nvPr>
            <p:ph idx="1"/>
          </p:nvPr>
        </p:nvSpPr>
        <p:spPr>
          <a:xfrm>
            <a:off x="395288" y="908050"/>
            <a:ext cx="8208962" cy="3241675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A jól működő vállalati minőségirányítási rendszernél a minőségköltség szerkezetében a megelőzési költségek növekednek, a hiba-, valamint a vizsgálati költségek csökkennek.</a:t>
            </a:r>
          </a:p>
        </p:txBody>
      </p:sp>
      <p:sp>
        <p:nvSpPr>
          <p:cNvPr id="21508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96CF17-E3AA-4822-A057-86E3301F4137}" type="slidenum">
              <a:rPr lang="hu-HU" altLang="hu-HU" smtClean="0"/>
              <a:pPr/>
              <a:t>20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minőségköltség és minőségszint alakulásának elméleti kapcsolata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6588125" y="6381750"/>
            <a:ext cx="2133600" cy="476250"/>
          </a:xfrm>
          <a:noFill/>
        </p:spPr>
        <p:txBody>
          <a:bodyPr/>
          <a:lstStyle/>
          <a:p>
            <a:fld id="{922F9F0D-93E3-44F8-9ECA-B44DB26072C6}" type="slidenum">
              <a:rPr lang="hu-HU" altLang="hu-HU" smtClean="0"/>
              <a:pPr/>
              <a:t>21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2" cstate="print"/>
          <a:srcRect r="4280" b="2971"/>
          <a:stretch>
            <a:fillRect/>
          </a:stretch>
        </p:blipFill>
        <p:spPr bwMode="auto">
          <a:xfrm>
            <a:off x="611188" y="1557338"/>
            <a:ext cx="7993062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Minőségirányítás hét eszköze 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Tartalom helye 2"/>
          <p:cNvSpPr>
            <a:spLocks noGrp="1"/>
          </p:cNvSpPr>
          <p:nvPr>
            <p:ph idx="1"/>
          </p:nvPr>
        </p:nvSpPr>
        <p:spPr>
          <a:xfrm>
            <a:off x="395288" y="908050"/>
            <a:ext cx="8208962" cy="5834063"/>
          </a:xfrm>
        </p:spPr>
        <p:txBody>
          <a:bodyPr/>
          <a:lstStyle/>
          <a:p>
            <a:pPr marL="539750" indent="-539750">
              <a:lnSpc>
                <a:spcPct val="150000"/>
              </a:lnSpc>
            </a:pPr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Adatgyűjtő lap</a:t>
            </a:r>
          </a:p>
          <a:p>
            <a:pPr marL="539750" indent="-539750">
              <a:lnSpc>
                <a:spcPct val="150000"/>
              </a:lnSpc>
            </a:pPr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Folyamatdiagram</a:t>
            </a:r>
          </a:p>
          <a:p>
            <a:pPr marL="539750" indent="-539750">
              <a:lnSpc>
                <a:spcPct val="150000"/>
              </a:lnSpc>
            </a:pPr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Hisztogram</a:t>
            </a:r>
          </a:p>
          <a:p>
            <a:pPr marL="539750" indent="-539750">
              <a:lnSpc>
                <a:spcPct val="150000"/>
              </a:lnSpc>
            </a:pPr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Pareto-diagram</a:t>
            </a:r>
          </a:p>
          <a:p>
            <a:pPr marL="539750" indent="-539750">
              <a:lnSpc>
                <a:spcPct val="150000"/>
              </a:lnSpc>
            </a:pPr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Ok-okozat diagram</a:t>
            </a:r>
          </a:p>
          <a:p>
            <a:pPr marL="539750" indent="-539750">
              <a:lnSpc>
                <a:spcPct val="150000"/>
              </a:lnSpc>
            </a:pPr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Korrelációs diagram</a:t>
            </a:r>
          </a:p>
          <a:p>
            <a:pPr marL="539750" indent="-539750">
              <a:lnSpc>
                <a:spcPct val="150000"/>
              </a:lnSpc>
            </a:pPr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Minőségszabályozó kártya</a:t>
            </a:r>
          </a:p>
        </p:txBody>
      </p:sp>
      <p:sp>
        <p:nvSpPr>
          <p:cNvPr id="23556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6684BE-C826-429B-AEB5-459636654F3B}" type="slidenum">
              <a:rPr lang="hu-HU" altLang="hu-HU" smtClean="0"/>
              <a:pPr/>
              <a:t>22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Adatgyűjtő lap 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Tartalom helye 2"/>
          <p:cNvSpPr>
            <a:spLocks noGrp="1"/>
          </p:cNvSpPr>
          <p:nvPr>
            <p:ph idx="1"/>
          </p:nvPr>
        </p:nvSpPr>
        <p:spPr>
          <a:xfrm>
            <a:off x="395288" y="908050"/>
            <a:ext cx="8208962" cy="5834063"/>
          </a:xfrm>
        </p:spPr>
        <p:txBody>
          <a:bodyPr/>
          <a:lstStyle/>
          <a:p>
            <a:pPr marL="0" indent="0">
              <a:lnSpc>
                <a:spcPct val="150000"/>
              </a:lnSpc>
              <a:buFontTx/>
              <a:buNone/>
            </a:pPr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adatgyűjtő lap hatékonyan alkalmazható a műszaki-gazdasági elemzések megalapozására, mert lehetővé teszi a vizsgált gazdasági rendszerre vonatkozó adatok módszeres felvételét, rendszerezését, elősegíti a törvényszerűségek felismerését, az események (lehetséges problémák) sűrűsödési pontjainak lokalizálását</a:t>
            </a:r>
            <a:r>
              <a:rPr lang="hu-HU" smtClean="0"/>
              <a:t>.</a:t>
            </a:r>
          </a:p>
        </p:txBody>
      </p:sp>
      <p:sp>
        <p:nvSpPr>
          <p:cNvPr id="24580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9562A6-8346-46C4-94D1-67386EE37850}" type="slidenum">
              <a:rPr lang="hu-HU" altLang="hu-HU" smtClean="0"/>
              <a:pPr/>
              <a:t>23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Adatgyűjtő lap egy felépítése 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173A14-1A1F-42EF-AA9A-2D58406CBF58}" type="slidenum">
              <a:rPr lang="hu-HU" altLang="hu-HU" smtClean="0"/>
              <a:pPr/>
              <a:t>24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1187450" y="908050"/>
          <a:ext cx="7056438" cy="5332413"/>
        </p:xfrm>
        <a:graphic>
          <a:graphicData uri="http://schemas.openxmlformats.org/drawingml/2006/table">
            <a:tbl>
              <a:tblPr/>
              <a:tblGrid>
                <a:gridCol w="1103313"/>
                <a:gridCol w="385762"/>
                <a:gridCol w="385763"/>
                <a:gridCol w="476250"/>
                <a:gridCol w="474662"/>
                <a:gridCol w="630238"/>
                <a:gridCol w="120650"/>
                <a:gridCol w="1384300"/>
                <a:gridCol w="309562"/>
                <a:gridCol w="307975"/>
                <a:gridCol w="309563"/>
                <a:gridCol w="219075"/>
                <a:gridCol w="309562"/>
                <a:gridCol w="639763"/>
              </a:tblGrid>
              <a:tr h="376238">
                <a:tc gridSpan="6">
                  <a:txBody>
                    <a:bodyPr/>
                    <a:lstStyle/>
                    <a:p>
                      <a:pPr marL="0" marR="0" lvl="0" indent="174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Adatgyűjtő lap elvi felépítése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Számlakibocsátás vizsgálata</a:t>
                      </a:r>
                      <a:r>
                        <a:rPr kumimoji="0" lang="hu-HU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62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Vizsgált esemény, hiba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Időszak napjai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Összesen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Vizsgált </a:t>
                      </a:r>
                      <a:b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esemény, hiba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Hónap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Összesen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esemény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Késedelmes teljesítés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esemény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Késedelmes számlakibocsátás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Vevő által megkifogásolt számla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i. esemény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Rontott számla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Téves címre küldött számla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k. esemény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Vevő által „elfektetett” számla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Összesen: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Összesen: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hu-HU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52" marR="31052" marT="46306" marB="463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indent="17463" eaLnBrk="0" hangingPunct="0">
              <a:defRPr/>
            </a:pPr>
            <a:endParaRPr lang="hu-HU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 marL="539750" indent="-539750">
              <a:lnSpc>
                <a:spcPct val="150000"/>
              </a:lnSpc>
            </a:pPr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Folyamatdiagram</a:t>
            </a:r>
          </a:p>
        </p:txBody>
      </p:sp>
      <p:sp>
        <p:nvSpPr>
          <p:cNvPr id="26627" name="Tartalom helye 2"/>
          <p:cNvSpPr>
            <a:spLocks noGrp="1"/>
          </p:cNvSpPr>
          <p:nvPr>
            <p:ph idx="1"/>
          </p:nvPr>
        </p:nvSpPr>
        <p:spPr>
          <a:xfrm>
            <a:off x="323850" y="908050"/>
            <a:ext cx="8424863" cy="5949950"/>
          </a:xfrm>
        </p:spPr>
        <p:txBody>
          <a:bodyPr/>
          <a:lstStyle/>
          <a:p>
            <a:pPr marL="355600" indent="-355600">
              <a:lnSpc>
                <a:spcPct val="150000"/>
              </a:lnSpc>
            </a:pPr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folyamatábra célja, hogy áttekinthetővé tegye a bonyolult, összetett folyamatokat.</a:t>
            </a:r>
          </a:p>
          <a:p>
            <a:pPr marL="355600" indent="-355600">
              <a:lnSpc>
                <a:spcPct val="150000"/>
              </a:lnSpc>
            </a:pPr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Feladata a vállalkozás tevékenységeinek egységes és szemléletes ábrázolása, amelyből a különböző érintettek megismerik a feladatokat, azok egymással való összefüggéseit.</a:t>
            </a:r>
          </a:p>
          <a:p>
            <a:pPr marL="355600" indent="-355600">
              <a:lnSpc>
                <a:spcPct val="150000"/>
              </a:lnSpc>
            </a:pPr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folyamatábra áttekinthetővé teszi az dokumentált előírásokat is</a:t>
            </a:r>
            <a:r>
              <a:rPr lang="hu-HU" sz="2800" i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hu-HU" sz="280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8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D57EC5-EF86-44D3-BE57-E2928FCD50FE}" type="slidenum">
              <a:rPr lang="hu-HU" altLang="hu-HU" smtClean="0"/>
              <a:pPr/>
              <a:t>25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 marL="539750" indent="-539750">
              <a:lnSpc>
                <a:spcPct val="150000"/>
              </a:lnSpc>
            </a:pPr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Folyamatdiagram példa</a:t>
            </a:r>
          </a:p>
        </p:txBody>
      </p:sp>
      <p:sp>
        <p:nvSpPr>
          <p:cNvPr id="27651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5F94A4-88DB-44CC-BDA1-A98E834FD186}" type="slidenum">
              <a:rPr lang="hu-HU" altLang="hu-HU" smtClean="0"/>
              <a:pPr/>
              <a:t>26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1196975"/>
            <a:ext cx="61214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marL="539750" indent="-539750">
              <a:lnSpc>
                <a:spcPct val="150000"/>
              </a:lnSpc>
            </a:pPr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Hisztogram</a:t>
            </a:r>
          </a:p>
        </p:txBody>
      </p:sp>
      <p:sp>
        <p:nvSpPr>
          <p:cNvPr id="28675" name="Tartalom helye 2"/>
          <p:cNvSpPr>
            <a:spLocks noGrp="1"/>
          </p:cNvSpPr>
          <p:nvPr>
            <p:ph idx="1"/>
          </p:nvPr>
        </p:nvSpPr>
        <p:spPr>
          <a:xfrm>
            <a:off x="323850" y="1125538"/>
            <a:ext cx="8351838" cy="5616575"/>
          </a:xfrm>
        </p:spPr>
        <p:txBody>
          <a:bodyPr/>
          <a:lstStyle/>
          <a:p>
            <a:pPr marL="539750" indent="-539750"/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hisztogram a vizsgált folyamat mért, észlelt adatainak grafikus ábrázolása olyan módon, hogy azok megoszlása alapján a törvényszerűségek felismerhetők legyenek.</a:t>
            </a:r>
          </a:p>
          <a:p>
            <a:pPr marL="539750" indent="-539750"/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hisztogramra általában igazak a mutatók ábrázolásáról leírtak, annyi megszorítással, hogy míg a vízszintes tengelyen az aktuálisan vizsgálni kívánt tényező kategóriái, addig a függőleges tengelyen mindenkor a százalékos gyakoriság szerepel.</a:t>
            </a:r>
          </a:p>
          <a:p>
            <a:pPr marL="539750" indent="-539750"/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értékelés során a diagramra – annak jellege alapján – vélelmezhető az eloszlás jellege is. </a:t>
            </a:r>
          </a:p>
        </p:txBody>
      </p:sp>
      <p:sp>
        <p:nvSpPr>
          <p:cNvPr id="28676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778AF4-6E04-491A-8F07-C77BC5A3F9C8}" type="slidenum">
              <a:rPr lang="hu-HU" altLang="hu-HU" smtClean="0"/>
              <a:pPr/>
              <a:t>27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marL="539750" indent="-539750">
              <a:lnSpc>
                <a:spcPct val="150000"/>
              </a:lnSpc>
            </a:pPr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Hisztogram példa</a:t>
            </a:r>
          </a:p>
        </p:txBody>
      </p:sp>
      <p:sp>
        <p:nvSpPr>
          <p:cNvPr id="29699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DF0325-F364-4108-AB91-04E27763BB32}" type="slidenum">
              <a:rPr lang="hu-HU" altLang="hu-HU" smtClean="0"/>
              <a:pPr/>
              <a:t>28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484313"/>
            <a:ext cx="6697663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marL="539750" indent="-539750">
              <a:lnSpc>
                <a:spcPct val="150000"/>
              </a:lnSpc>
            </a:pPr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Pareto-diagram (ABC elemzés)</a:t>
            </a:r>
          </a:p>
        </p:txBody>
      </p:sp>
      <p:sp>
        <p:nvSpPr>
          <p:cNvPr id="30723" name="Tartalom helye 2"/>
          <p:cNvSpPr>
            <a:spLocks noGrp="1"/>
          </p:cNvSpPr>
          <p:nvPr>
            <p:ph idx="1"/>
          </p:nvPr>
        </p:nvSpPr>
        <p:spPr>
          <a:xfrm>
            <a:off x="395288" y="1052513"/>
            <a:ext cx="8208962" cy="5689600"/>
          </a:xfrm>
        </p:spPr>
        <p:txBody>
          <a:bodyPr/>
          <a:lstStyle/>
          <a:p>
            <a:pPr marL="539750" indent="-539750"/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ABC vagy Pareto-elemzés az információ képi ábrázolása annak érdekében, hogy a befolyásoló tényezők sokasága közül kiválasszuk azokat, amelyek a legjelentősebbek (pl.: a költség vagy a fedezet szempontjából).</a:t>
            </a:r>
          </a:p>
          <a:p>
            <a:pPr marL="539750" indent="-539750"/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Pareto</a:t>
            </a:r>
            <a:r>
              <a:rPr lang="hu-HU" sz="2800" i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rájött, hogy nagyon gyakran kevés ok képezi a hatás nagy részét. (A </a:t>
            </a:r>
            <a:r>
              <a:rPr lang="hu-HU" sz="2800" i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Pareto elv:</a:t>
            </a:r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a tényezők kis száma okozza az események felmerülésének nagy százalékát, a többi tényező már csak kis mértékben növeli azt.) Ez alapján a beavatkozás (a problémát megszüntető intézkedések) sorrendiségét fel lehet állítani.</a:t>
            </a:r>
          </a:p>
        </p:txBody>
      </p:sp>
      <p:sp>
        <p:nvSpPr>
          <p:cNvPr id="30724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5DF940-932A-4369-94F4-2E1A5FCD470B}" type="slidenum">
              <a:rPr lang="hu-HU" altLang="hu-HU" smtClean="0"/>
              <a:pPr/>
              <a:t>29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Minőségi osztályba sorolható termékek minőségelemzése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Tartalom helye 2"/>
          <p:cNvSpPr>
            <a:spLocks noGrp="1"/>
          </p:cNvSpPr>
          <p:nvPr>
            <p:ph idx="1"/>
          </p:nvPr>
        </p:nvSpPr>
        <p:spPr>
          <a:xfrm>
            <a:off x="395288" y="1484313"/>
            <a:ext cx="8280400" cy="5373687"/>
          </a:xfrm>
        </p:spPr>
        <p:txBody>
          <a:bodyPr/>
          <a:lstStyle/>
          <a:p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termékek döntő többsége minőségi osztályba sorolható, aminek egyik oka, hogy a termék a kívánt funkció kielégítésére ugyan alkalmas, de a termelési folyamatban felmerült különböző okok miatt a késztermék eltérő, de még valamilyen szinten megfelelő jellemzőkkel került előállításra.</a:t>
            </a:r>
          </a:p>
          <a:p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elemző feladata, hogy segítsen az okok feltárásában, és időben felhívja a figyelmet a beavatkozás szükségességére, amivel végső soron a termelés gazdaságosságának javítását is szolgálja.</a:t>
            </a:r>
            <a:endParaRPr lang="hu-HU" altLang="hu-HU" sz="300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8A714B-F001-424B-A4DE-EA8C57EDE278}" type="slidenum">
              <a:rPr lang="hu-HU" altLang="hu-HU" smtClean="0"/>
              <a:pPr/>
              <a:t>3</a:t>
            </a:fld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marL="539750" indent="-539750">
              <a:lnSpc>
                <a:spcPct val="150000"/>
              </a:lnSpc>
            </a:pPr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Pareto-elemzés menete</a:t>
            </a:r>
          </a:p>
        </p:txBody>
      </p:sp>
      <p:sp>
        <p:nvSpPr>
          <p:cNvPr id="31747" name="Tartalom helye 2"/>
          <p:cNvSpPr>
            <a:spLocks noGrp="1"/>
          </p:cNvSpPr>
          <p:nvPr>
            <p:ph idx="1"/>
          </p:nvPr>
        </p:nvSpPr>
        <p:spPr>
          <a:xfrm>
            <a:off x="395288" y="1052513"/>
            <a:ext cx="8208962" cy="5689600"/>
          </a:xfrm>
        </p:spPr>
        <p:txBody>
          <a:bodyPr/>
          <a:lstStyle/>
          <a:p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el kell végezni a lehetséges okok felsorolását;</a:t>
            </a:r>
          </a:p>
          <a:p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meg kell határozni (ki kell számítani) az egyes jellemzők százalékarányát, vagy az egyes tényezők fajlagos költségét;</a:t>
            </a:r>
          </a:p>
          <a:p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sorrendbe állítva (a legnagyobb arányt képviselő, leggyakoribb okokat előre véve) összegezni kell az egyes gyakoriságokat vagy költségtényezőket;</a:t>
            </a:r>
          </a:p>
          <a:p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ábrázolni kell grafikusan a kapott értékeket.</a:t>
            </a:r>
          </a:p>
        </p:txBody>
      </p:sp>
      <p:sp>
        <p:nvSpPr>
          <p:cNvPr id="31748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163BF8-66D5-41D6-A86B-D88CEA7DF5D6}" type="slidenum">
              <a:rPr lang="hu-HU" altLang="hu-HU" smtClean="0"/>
              <a:pPr/>
              <a:t>30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marL="539750" indent="-539750">
              <a:lnSpc>
                <a:spcPct val="150000"/>
              </a:lnSpc>
            </a:pPr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Pareto-elemzés</a:t>
            </a:r>
          </a:p>
        </p:txBody>
      </p:sp>
      <p:sp>
        <p:nvSpPr>
          <p:cNvPr id="32771" name="Tartalom helye 2"/>
          <p:cNvSpPr>
            <a:spLocks noGrp="1"/>
          </p:cNvSpPr>
          <p:nvPr>
            <p:ph idx="1"/>
          </p:nvPr>
        </p:nvSpPr>
        <p:spPr>
          <a:xfrm>
            <a:off x="395288" y="1052513"/>
            <a:ext cx="8208962" cy="3744912"/>
          </a:xfrm>
        </p:spPr>
        <p:txBody>
          <a:bodyPr/>
          <a:lstStyle/>
          <a:p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módszer lényege, hogy meghatározott arányok mellett három tartományra bontjuk az adatokat (ezeknek általában az A, B és C jelölést adjuk, amire a módszer elnevezése is utal).</a:t>
            </a:r>
          </a:p>
          <a:p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Ezzel meghatározzuk, hogy mely tényezők befolyásolásával, a probléma okainak megoldásával, mekkora arányban befolyásoljuk az összes költség (pl.: hibaköltség) alakulását.</a:t>
            </a:r>
          </a:p>
        </p:txBody>
      </p:sp>
      <p:sp>
        <p:nvSpPr>
          <p:cNvPr id="32772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FED127-09DF-4EAD-8E70-F7E034AF008B}" type="slidenum">
              <a:rPr lang="hu-HU" altLang="hu-HU" smtClean="0"/>
              <a:pPr/>
              <a:t>31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marL="539750" indent="-539750">
              <a:lnSpc>
                <a:spcPct val="150000"/>
              </a:lnSpc>
            </a:pPr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Pareto-elemzés</a:t>
            </a:r>
          </a:p>
        </p:txBody>
      </p:sp>
      <p:sp>
        <p:nvSpPr>
          <p:cNvPr id="33795" name="Tartalom helye 2"/>
          <p:cNvSpPr>
            <a:spLocks noGrp="1"/>
          </p:cNvSpPr>
          <p:nvPr>
            <p:ph idx="1"/>
          </p:nvPr>
        </p:nvSpPr>
        <p:spPr>
          <a:xfrm>
            <a:off x="395288" y="1052513"/>
            <a:ext cx="8208962" cy="3960812"/>
          </a:xfrm>
        </p:spPr>
        <p:txBody>
          <a:bodyPr/>
          <a:lstStyle/>
          <a:p>
            <a:pPr>
              <a:buFontTx/>
              <a:buNone/>
            </a:pPr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Az „A” tartományba tartozó tényezőkkel mindenképpen rövid időn belül foglalkozni kell, a „B” tartományba tartozókkal kapcsolatban azonnali feladat nincs, azonban hosszabb távon szükséges lehet a megoldásuk, a „C” tartományba tartozó tényezők megoldásával nem térülnek meg a többlet ráfordításokat, ezért megoldásuk – általában – hosszabb távon sem jelent feladatot.</a:t>
            </a:r>
          </a:p>
        </p:txBody>
      </p:sp>
      <p:sp>
        <p:nvSpPr>
          <p:cNvPr id="33796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61436C-FAD5-494F-99AB-381C76824D12}" type="slidenum">
              <a:rPr lang="hu-HU" altLang="hu-HU" smtClean="0"/>
              <a:pPr/>
              <a:t>32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marL="539750" indent="-539750">
              <a:lnSpc>
                <a:spcPct val="150000"/>
              </a:lnSpc>
            </a:pPr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Pareto-elemzés</a:t>
            </a:r>
          </a:p>
        </p:txBody>
      </p:sp>
      <p:sp>
        <p:nvSpPr>
          <p:cNvPr id="23555" name="Tartalom helye 2"/>
          <p:cNvSpPr>
            <a:spLocks noGrp="1"/>
          </p:cNvSpPr>
          <p:nvPr>
            <p:ph idx="1"/>
          </p:nvPr>
        </p:nvSpPr>
        <p:spPr>
          <a:xfrm>
            <a:off x="395288" y="1052513"/>
            <a:ext cx="8208962" cy="39608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ABC elemzés során a tényezők kategorizálása a következők szerint történik:</a:t>
            </a:r>
          </a:p>
          <a:p>
            <a:pPr>
              <a:defRPr/>
            </a:pPr>
            <a:r>
              <a:rPr lang="hu-HU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csoportba soroljuk a vizsgált halmaz azon elemeit, amely a vizsgált szempont 75-80%-át lefedik; </a:t>
            </a:r>
          </a:p>
          <a:p>
            <a:pPr>
              <a:defRPr/>
            </a:pPr>
            <a:r>
              <a:rPr lang="hu-HU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csoportba kerülnek azok az elemek, amelyek az </a:t>
            </a:r>
            <a:r>
              <a:rPr lang="hu-HU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csoport elemeivel lefedik a vizsgálati szempont 90-95%-át, és</a:t>
            </a:r>
          </a:p>
          <a:p>
            <a:pPr>
              <a:defRPr/>
            </a:pPr>
            <a:r>
              <a:rPr lang="hu-HU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csoportba a maradék elemek kerülnek.</a:t>
            </a:r>
            <a:endParaRPr lang="hu-HU" sz="28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0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4B5EF4-5FDA-43B9-A38A-989B3B964ABD}" type="slidenum">
              <a:rPr lang="hu-HU" altLang="hu-HU" smtClean="0"/>
              <a:pPr/>
              <a:t>33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7338"/>
          </a:xfrm>
        </p:spPr>
        <p:txBody>
          <a:bodyPr/>
          <a:lstStyle/>
          <a:p>
            <a:pPr marL="539750" indent="-539750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követelésállomány teljesítését befolyásoló tényezők hatásvizsgálata</a:t>
            </a:r>
          </a:p>
        </p:txBody>
      </p:sp>
      <p:sp>
        <p:nvSpPr>
          <p:cNvPr id="35843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4C9EA0-99DE-4E34-859E-963F6D4BC777}" type="slidenum">
              <a:rPr lang="hu-HU" altLang="hu-HU" smtClean="0"/>
              <a:pPr/>
              <a:t>34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  <p:pic>
        <p:nvPicPr>
          <p:cNvPr id="3584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916113"/>
            <a:ext cx="8135938" cy="403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marL="539750" indent="-539750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Ok-okozat diagram (halszálka vagy Ishikawa diagram)</a:t>
            </a:r>
          </a:p>
        </p:txBody>
      </p:sp>
      <p:sp>
        <p:nvSpPr>
          <p:cNvPr id="36867" name="Tartalom helye 2"/>
          <p:cNvSpPr>
            <a:spLocks noGrp="1"/>
          </p:cNvSpPr>
          <p:nvPr>
            <p:ph idx="1"/>
          </p:nvPr>
        </p:nvSpPr>
        <p:spPr>
          <a:xfrm>
            <a:off x="323850" y="1628775"/>
            <a:ext cx="8208963" cy="4968875"/>
          </a:xfrm>
        </p:spPr>
        <p:txBody>
          <a:bodyPr/>
          <a:lstStyle/>
          <a:p>
            <a:pPr marL="355600" indent="-355600"/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Ishikawa- vagy halszálkadiagram az okok és okozatok összefüggésének elemző módszere.</a:t>
            </a:r>
          </a:p>
          <a:p>
            <a:pPr marL="355600" indent="-355600"/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diagram termékek és folyamatok elemzésére egyaránt alkalmas.</a:t>
            </a:r>
          </a:p>
          <a:p>
            <a:pPr marL="355600" indent="-355600"/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„hal" gerincéből leágazó fővonalak végein lévő blokkokba írjuk be a fő okcsoportokat, majd ezekből a vonalakból szálkaszerűen leágazó vonalak mellé az egyes okokat.</a:t>
            </a:r>
          </a:p>
          <a:p>
            <a:pPr marL="355600" indent="-355600"/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diagram szerkesztésének a célja a legvalószínűbb okok meghatározása.</a:t>
            </a:r>
          </a:p>
        </p:txBody>
      </p:sp>
      <p:sp>
        <p:nvSpPr>
          <p:cNvPr id="36868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FA1284-8ECF-4C4F-9584-8E9D198F2679}" type="slidenum">
              <a:rPr lang="hu-HU" altLang="hu-HU" smtClean="0"/>
              <a:pPr/>
              <a:t>35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marL="539750" indent="-539750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Az ok-okozat diagram felépítése</a:t>
            </a:r>
          </a:p>
        </p:txBody>
      </p:sp>
      <p:sp>
        <p:nvSpPr>
          <p:cNvPr id="37891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8F7BBA-BBB9-40E6-B749-D2F219988CFC}" type="slidenum">
              <a:rPr lang="hu-HU" altLang="hu-HU" smtClean="0"/>
              <a:pPr/>
              <a:t>36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  <p:pic>
        <p:nvPicPr>
          <p:cNvPr id="3789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484313"/>
            <a:ext cx="7489825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 marL="539750" indent="-539750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Korrelációs diagram</a:t>
            </a:r>
          </a:p>
        </p:txBody>
      </p:sp>
      <p:sp>
        <p:nvSpPr>
          <p:cNvPr id="38915" name="Tartalom helye 2"/>
          <p:cNvSpPr>
            <a:spLocks noGrp="1"/>
          </p:cNvSpPr>
          <p:nvPr>
            <p:ph idx="1"/>
          </p:nvPr>
        </p:nvSpPr>
        <p:spPr>
          <a:xfrm>
            <a:off x="323850" y="1052513"/>
            <a:ext cx="8569325" cy="5805487"/>
          </a:xfrm>
        </p:spPr>
        <p:txBody>
          <a:bodyPr/>
          <a:lstStyle/>
          <a:p>
            <a:pPr marL="355600" indent="-355600"/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korrelációs vagy szórási diagram lehetőséget nyújt arra, hogy az egymáshoz tartozó értékeket (érték-párokat) grafikusan ábrázoljuk, és ezzel a két változó közötti lehetséges kapcsolatot vizsgálhassuk.</a:t>
            </a:r>
          </a:p>
          <a:p>
            <a:pPr marL="355600" indent="-355600"/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Fel lehet ismerni, hogy a függő változó (y) hogyan változik a független változó (x) változására.</a:t>
            </a:r>
          </a:p>
          <a:p>
            <a:pPr marL="355600" indent="-355600"/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korrelációs diagramon vizuálisan kiszűrhetők azok az értéktartományok, ahol a független és a függő változó között korreláció nem mutatható ki (nagyszámú minta esetén az érték-párok elhelyezkedése esetleges, és nagy sűrűsödést mutat, míg az azon kívül eső tartományokban jól definiálható a kapcsolat). </a:t>
            </a:r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BC8DC6-4C63-4033-B477-30D19FCB9435}" type="slidenum">
              <a:rPr lang="hu-HU" altLang="hu-HU" smtClean="0"/>
              <a:pPr/>
              <a:t>37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 marL="539750" indent="-539750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Minőségszabályozó kártya</a:t>
            </a:r>
          </a:p>
        </p:txBody>
      </p:sp>
      <p:sp>
        <p:nvSpPr>
          <p:cNvPr id="39939" name="Tartalom helye 2"/>
          <p:cNvSpPr>
            <a:spLocks noGrp="1"/>
          </p:cNvSpPr>
          <p:nvPr>
            <p:ph idx="1"/>
          </p:nvPr>
        </p:nvSpPr>
        <p:spPr>
          <a:xfrm>
            <a:off x="323850" y="1196975"/>
            <a:ext cx="8351838" cy="5661025"/>
          </a:xfrm>
        </p:spPr>
        <p:txBody>
          <a:bodyPr/>
          <a:lstStyle/>
          <a:p>
            <a:pPr marL="355600" indent="-35560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minőségszabályozó kártyát valamikor a gépipari folyamatok szabályozására, hibamegelőzésre dolgozták ki, azonban műszaki-gazdasági elemzések során is jól alkalmazható.</a:t>
            </a:r>
          </a:p>
          <a:p>
            <a:pPr marL="355600" indent="-35560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minőségszabályozó kártya egy olyan űrlap, amely lehetővé teszi valamilyen folyamatjellemző grafikus ábrázolását, a figyelmeztető és a beavatkozási határokhoz való viszonyítását.</a:t>
            </a:r>
          </a:p>
        </p:txBody>
      </p:sp>
      <p:sp>
        <p:nvSpPr>
          <p:cNvPr id="39940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CCDAA8-BE04-4B04-ADA8-7F40EDE5120C}" type="slidenum">
              <a:rPr lang="hu-HU" altLang="hu-HU" smtClean="0"/>
              <a:pPr/>
              <a:t>38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marL="539750" indent="-539750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minőségszabályozó kártya felépítése</a:t>
            </a:r>
          </a:p>
        </p:txBody>
      </p:sp>
      <p:sp>
        <p:nvSpPr>
          <p:cNvPr id="40963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DBF80F-70C4-40EE-A89F-F683748F87D5}" type="slidenum">
              <a:rPr lang="hu-HU" altLang="hu-HU" smtClean="0"/>
              <a:pPr/>
              <a:t>39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  <p:pic>
        <p:nvPicPr>
          <p:cNvPr id="4096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412875"/>
            <a:ext cx="6192837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Minőségi osztályba sorolt termékek elemzése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>
          <a:xfrm>
            <a:off x="395288" y="1484313"/>
            <a:ext cx="8280400" cy="5373687"/>
          </a:xfrm>
        </p:spPr>
        <p:txBody>
          <a:bodyPr/>
          <a:lstStyle/>
          <a:p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minőségi osztályba sorolt termékek minőségelemzését mutatószámok képzésével és azok összehasonlító vizsgálatával végezzük.</a:t>
            </a:r>
          </a:p>
          <a:p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összehasonlítás alapját a tervérték képezi, amihez a tényadatok alapján számított mutatót viszonyítjuk.</a:t>
            </a:r>
          </a:p>
          <a:p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minőségi osztályba sorolható termékek minőségelemzésére használt mutatók:</a:t>
            </a:r>
            <a:endParaRPr lang="hu-HU" sz="2800" b="1" i="1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a)	átlagos minőségi kategória,</a:t>
            </a:r>
          </a:p>
          <a:p>
            <a:pPr>
              <a:buFontTx/>
              <a:buNone/>
            </a:pPr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b)	átlagos minőségi együttható.</a:t>
            </a:r>
          </a:p>
        </p:txBody>
      </p:sp>
      <p:sp>
        <p:nvSpPr>
          <p:cNvPr id="9220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228604-9A74-499D-8054-22081BA70C6E}" type="slidenum">
              <a:rPr lang="hu-HU" altLang="hu-HU" smtClean="0"/>
              <a:pPr/>
              <a:t>4</a:t>
            </a:fld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Átlagos minőségi kategória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Tartalom helye 2"/>
          <p:cNvSpPr>
            <a:spLocks noGrp="1"/>
          </p:cNvSpPr>
          <p:nvPr>
            <p:ph idx="1"/>
          </p:nvPr>
        </p:nvSpPr>
        <p:spPr>
          <a:xfrm>
            <a:off x="539750" y="1125538"/>
            <a:ext cx="7993063" cy="4319587"/>
          </a:xfrm>
        </p:spPr>
        <p:txBody>
          <a:bodyPr/>
          <a:lstStyle/>
          <a:p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átlagos minőségi kategória (ÁMK) megmutatja, hogy a vállalat a termelés során a különböző minőségi osztályba sorolt termékekből milyen átlagos színvonalat ért el.</a:t>
            </a:r>
          </a:p>
          <a:p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mutató az egyes minőségi osztályoknak az előállított termékek mennyiségével súlyozott átlaga, mégpedig úgy, hogy a legmagasabb minőségi szintet (minőségi osztályt) képviselő termékre 1, az utána következőre 2, és így tovább értéket adunk.					</a:t>
            </a:r>
            <a:endParaRPr lang="hu-HU" sz="200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495DF1-1173-4DA0-B642-75754F8CDDF4}" type="slidenum">
              <a:rPr lang="hu-HU" altLang="hu-HU" smtClean="0"/>
              <a:pPr/>
              <a:t>5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Átlagos minőségi kategória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Tartalom helye 2"/>
          <p:cNvSpPr>
            <a:spLocks noGrp="1"/>
          </p:cNvSpPr>
          <p:nvPr>
            <p:ph idx="1"/>
          </p:nvPr>
        </p:nvSpPr>
        <p:spPr>
          <a:xfrm>
            <a:off x="395288" y="1484313"/>
            <a:ext cx="8280400" cy="5184775"/>
          </a:xfrm>
        </p:spPr>
        <p:txBody>
          <a:bodyPr/>
          <a:lstStyle/>
          <a:p>
            <a:pPr>
              <a:buFontTx/>
              <a:buNone/>
            </a:pPr>
            <a:endParaRPr lang="hu-HU" sz="280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hu-HU" sz="280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hu-HU" sz="280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i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hu-HU" sz="2000" i="1" baseline="-25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u-HU" sz="2000" i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= i-dik (az egyazon minőségi osztályba sorolt) termék mennyisége [db, kg, l, stb.]</a:t>
            </a:r>
          </a:p>
          <a:p>
            <a:r>
              <a:rPr lang="hu-HU" sz="2000" i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hu-HU" sz="2000" i="1" baseline="-25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u-HU" sz="2000" i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= i-dik termék minőségi osztálya sorrendi jelzőszáma (értéke)</a:t>
            </a:r>
          </a:p>
          <a:p>
            <a:endParaRPr lang="hu-HU" sz="200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A mutató legkedvezőbb értéke 1, és minél közelebb van az érték egyhez, annál kedvezőbb.</a:t>
            </a:r>
          </a:p>
          <a:p>
            <a:pPr>
              <a:buFontTx/>
              <a:buNone/>
            </a:pPr>
            <a:endParaRPr lang="hu-HU" sz="200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FC9DA0-D03E-45EE-AB66-CF4623F7A20F}" type="slidenum">
              <a:rPr lang="hu-HU" altLang="hu-HU" smtClean="0"/>
              <a:pPr/>
              <a:t>6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419475" y="1412875"/>
          <a:ext cx="1835150" cy="1322388"/>
        </p:xfrm>
        <a:graphic>
          <a:graphicData uri="http://schemas.openxmlformats.org/presentationml/2006/ole">
            <p:oleObj spid="_x0000_s1026" name="Equation" r:id="rId3" imgW="1167893" imgH="86322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Átlagos minőségi együttható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>
          <a:xfrm>
            <a:off x="539750" y="1125538"/>
            <a:ext cx="7993063" cy="3743325"/>
          </a:xfrm>
        </p:spPr>
        <p:txBody>
          <a:bodyPr/>
          <a:lstStyle/>
          <a:p>
            <a:pPr>
              <a:buFontTx/>
              <a:buNone/>
            </a:pPr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átlagos minőségi együttható (ÁME) a vállalat által előállított összes, különböző minőségi osztályokba sorolt termékének realizálható termelési értéke, és az ugyanezen termékekért a legmagasabb minőségi osztályba sorolt termék egységárán számított termelési érték hányadosa. 	</a:t>
            </a:r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hu-HU" sz="200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3B5E18-662B-4E06-93A3-5B692B9984D4}" type="slidenum">
              <a:rPr lang="hu-HU" altLang="hu-HU" smtClean="0"/>
              <a:pPr/>
              <a:t>7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Átlagos minőségi együttható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artalom helye 2"/>
          <p:cNvSpPr>
            <a:spLocks noGrp="1"/>
          </p:cNvSpPr>
          <p:nvPr>
            <p:ph idx="1"/>
          </p:nvPr>
        </p:nvSpPr>
        <p:spPr>
          <a:xfrm>
            <a:off x="539750" y="2997200"/>
            <a:ext cx="7993063" cy="3860800"/>
          </a:xfrm>
        </p:spPr>
        <p:txBody>
          <a:bodyPr/>
          <a:lstStyle/>
          <a:p>
            <a:r>
              <a:rPr lang="hu-HU" sz="2400" i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u-HU" sz="2400" i="1" baseline="-25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u-HU" sz="2400" i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= i-dik termék értékesítési egységára [Ft/db, kg, l, stb.]</a:t>
            </a:r>
          </a:p>
          <a:p>
            <a:r>
              <a:rPr lang="hu-HU" sz="2400" i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u-HU" sz="2400" i="1" baseline="-25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hu-HU" sz="24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= a legmagasabb minőségi osztályba sorolt termék értékesítési egységára [Ft/db, kg, l, stb.]</a:t>
            </a:r>
          </a:p>
          <a:p>
            <a:pPr>
              <a:buFontTx/>
              <a:buNone/>
            </a:pPr>
            <a:r>
              <a:rPr lang="hu-HU" sz="2800" smtClean="0"/>
              <a:t> </a:t>
            </a:r>
          </a:p>
          <a:p>
            <a:r>
              <a:rPr lang="hu-HU" sz="24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átlagos minőségi együttható legmagasabb értéke 1, és annál kedvezőbb a vállalat termékminőségének összetétele, minél közelebb van 1-hez.</a:t>
            </a:r>
          </a:p>
          <a:p>
            <a:r>
              <a:rPr lang="hu-HU" sz="24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Ez csak akkor realizálható, ha a piac felvevőképessége adott.. 		</a:t>
            </a:r>
          </a:p>
        </p:txBody>
      </p:sp>
      <p:sp>
        <p:nvSpPr>
          <p:cNvPr id="2053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25715A-4EC9-4587-BABB-184B3D7435FC}" type="slidenum">
              <a:rPr lang="hu-HU" altLang="hu-HU" smtClean="0"/>
              <a:pPr/>
              <a:t>8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3348038" y="1052513"/>
          <a:ext cx="2232025" cy="1512887"/>
        </p:xfrm>
        <a:graphic>
          <a:graphicData uri="http://schemas.openxmlformats.org/presentationml/2006/ole">
            <p:oleObj spid="_x0000_s2050" name="Equation" r:id="rId3" imgW="1168400" imgH="838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selejt elemzése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Tartalom helye 2"/>
          <p:cNvSpPr>
            <a:spLocks noGrp="1"/>
          </p:cNvSpPr>
          <p:nvPr>
            <p:ph idx="1"/>
          </p:nvPr>
        </p:nvSpPr>
        <p:spPr>
          <a:xfrm>
            <a:off x="539750" y="1125538"/>
            <a:ext cx="7993063" cy="4679950"/>
          </a:xfrm>
        </p:spPr>
        <p:txBody>
          <a:bodyPr/>
          <a:lstStyle/>
          <a:p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termelés velejárója a selejt képződése.</a:t>
            </a:r>
          </a:p>
          <a:p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A minőségelemzés feladata, hogy a vállalatvezetés pontos képet kapjon a selejt alakulásról, ami alapján megfelelő intézkedéseket tudjon kezdeményezni, ha a selejtképződés mértéke meghaladja az előre meghatározott küszöbértéket.</a:t>
            </a:r>
          </a:p>
          <a:p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selejt alakulását mutatószámokkal fejezhetjük ki. 	</a:t>
            </a:r>
          </a:p>
        </p:txBody>
      </p:sp>
      <p:sp>
        <p:nvSpPr>
          <p:cNvPr id="12292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2C2679-F1F8-4FDD-A58F-ADD35DBF5BCB}" type="slidenum">
              <a:rPr lang="hu-HU" altLang="hu-HU" smtClean="0"/>
              <a:pPr/>
              <a:t>9</a:t>
            </a:fld>
            <a:endParaRPr lang="hu-HU" altLang="hu-HU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2545</TotalTime>
  <Words>1692</Words>
  <Application>Microsoft Office PowerPoint</Application>
  <PresentationFormat>Diavetítés a képernyőre (4:3 oldalarány)</PresentationFormat>
  <Paragraphs>269</Paragraphs>
  <Slides>39</Slides>
  <Notes>1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39</vt:i4>
      </vt:variant>
    </vt:vector>
  </HeadingPairs>
  <TitlesOfParts>
    <vt:vector size="45" baseType="lpstr">
      <vt:lpstr>Arial</vt:lpstr>
      <vt:lpstr>Algerian</vt:lpstr>
      <vt:lpstr>Bradley Hand ITC</vt:lpstr>
      <vt:lpstr>Times New Roman</vt:lpstr>
      <vt:lpstr>Alapértelmezett terv</vt:lpstr>
      <vt:lpstr>Microsoft Equation 3.0</vt:lpstr>
      <vt:lpstr>Gazdasági és PÉNZÜGYI Elemzés 7.</vt:lpstr>
      <vt:lpstr>Minőségi osztályba sorolható termékek minőségelemzése</vt:lpstr>
      <vt:lpstr>Minőségi osztályba sorolható termékek minőségelemzése</vt:lpstr>
      <vt:lpstr>Minőségi osztályba sorolt termékek elemzése</vt:lpstr>
      <vt:lpstr>Átlagos minőségi kategória</vt:lpstr>
      <vt:lpstr>Átlagos minőségi kategória</vt:lpstr>
      <vt:lpstr>Átlagos minőségi együttható</vt:lpstr>
      <vt:lpstr>Átlagos minőségi együttható</vt:lpstr>
      <vt:lpstr>A selejt elemzése</vt:lpstr>
      <vt:lpstr>A selejtalakulás mutatói</vt:lpstr>
      <vt:lpstr>A selejtalakulás mutatói</vt:lpstr>
      <vt:lpstr>A minőségköltség</vt:lpstr>
      <vt:lpstr>Hiba megelőzési költségek </vt:lpstr>
      <vt:lpstr>Vizsgálati (értékelési) költségek </vt:lpstr>
      <vt:lpstr>Belső hibaköltségek</vt:lpstr>
      <vt:lpstr>Külső hibaköltségek</vt:lpstr>
      <vt:lpstr>Minőségköltségek elszámolása</vt:lpstr>
      <vt:lpstr>Minőségköltségek elemzése</vt:lpstr>
      <vt:lpstr>Minőségköltségek elemzése</vt:lpstr>
      <vt:lpstr>Minőségköltségek elemzése</vt:lpstr>
      <vt:lpstr>A minőségköltség és minőségszint alakulásának elméleti kapcsolata</vt:lpstr>
      <vt:lpstr>Minőségirányítás hét eszköze </vt:lpstr>
      <vt:lpstr>Adatgyűjtő lap </vt:lpstr>
      <vt:lpstr>Adatgyűjtő lap egy felépítése </vt:lpstr>
      <vt:lpstr>Folyamatdiagram</vt:lpstr>
      <vt:lpstr>Folyamatdiagram példa</vt:lpstr>
      <vt:lpstr>Hisztogram</vt:lpstr>
      <vt:lpstr>Hisztogram példa</vt:lpstr>
      <vt:lpstr>Pareto-diagram (ABC elemzés)</vt:lpstr>
      <vt:lpstr>Pareto-elemzés menete</vt:lpstr>
      <vt:lpstr>Pareto-elemzés</vt:lpstr>
      <vt:lpstr>Pareto-elemzés</vt:lpstr>
      <vt:lpstr>Pareto-elemzés</vt:lpstr>
      <vt:lpstr>A követelésállomány teljesítését befolyásoló tényezők hatásvizsgálata</vt:lpstr>
      <vt:lpstr>Ok-okozat diagram (halszálka vagy Ishikawa diagram)</vt:lpstr>
      <vt:lpstr>Az ok-okozat diagram felépítése</vt:lpstr>
      <vt:lpstr>Korrelációs diagram</vt:lpstr>
      <vt:lpstr>Minőségszabályozó kártya</vt:lpstr>
      <vt:lpstr>A minőségszabályozó kártya felépítése</vt:lpstr>
    </vt:vector>
  </TitlesOfParts>
  <Company>DE-AVK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Vállalkozások finanszírozása</dc:title>
  <dc:creator>Dr. Tarnóczi Tibor</dc:creator>
  <cp:lastModifiedBy>Dr. Tarnóczi Tibor</cp:lastModifiedBy>
  <cp:revision>371</cp:revision>
  <dcterms:created xsi:type="dcterms:W3CDTF">2009-02-09T14:00:32Z</dcterms:created>
  <dcterms:modified xsi:type="dcterms:W3CDTF">2014-11-17T13:52:57Z</dcterms:modified>
</cp:coreProperties>
</file>