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464" r:id="rId3"/>
    <p:sldId id="465" r:id="rId4"/>
    <p:sldId id="466" r:id="rId5"/>
    <p:sldId id="467" r:id="rId6"/>
    <p:sldId id="468" r:id="rId7"/>
    <p:sldId id="469" r:id="rId8"/>
    <p:sldId id="470" r:id="rId9"/>
    <p:sldId id="471" r:id="rId10"/>
    <p:sldId id="472" r:id="rId11"/>
    <p:sldId id="473" r:id="rId12"/>
    <p:sldId id="474" r:id="rId13"/>
    <p:sldId id="475" r:id="rId14"/>
    <p:sldId id="476" r:id="rId15"/>
    <p:sldId id="477" r:id="rId16"/>
    <p:sldId id="478" r:id="rId17"/>
    <p:sldId id="479" r:id="rId18"/>
    <p:sldId id="480" r:id="rId19"/>
    <p:sldId id="481" r:id="rId20"/>
    <p:sldId id="482" r:id="rId21"/>
    <p:sldId id="483" r:id="rId22"/>
    <p:sldId id="484" r:id="rId23"/>
    <p:sldId id="485" r:id="rId24"/>
    <p:sldId id="486" r:id="rId25"/>
    <p:sldId id="489" r:id="rId26"/>
    <p:sldId id="487" r:id="rId27"/>
    <p:sldId id="488" r:id="rId28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8DD78"/>
    <a:srgbClr val="FFFFD1"/>
    <a:srgbClr val="D7FFAF"/>
    <a:srgbClr val="E4FFC9"/>
    <a:srgbClr val="FFFF99"/>
    <a:srgbClr val="99FF33"/>
    <a:srgbClr val="33C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48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hu-HU"/>
              <a:t>Partiumi Keresztény Egyetem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13ADB73-A8AD-43A0-B58E-A4DAB4D5BA32}" type="datetimeFigureOut">
              <a:rPr lang="hu-HU"/>
              <a:pPr>
                <a:defRPr/>
              </a:pPr>
              <a:t>2014.11.17.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CE49A68-EE05-46C2-B529-31F6AEC1723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hu-HU"/>
              <a:t>Partiumi Keresztény Egyetem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4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EF76F5E-8A40-4436-B43F-E8D511236B9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altLang="hu-HU" smtClean="0"/>
          </a:p>
        </p:txBody>
      </p:sp>
      <p:sp>
        <p:nvSpPr>
          <p:cNvPr id="21508" name="Dia számának helye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BD2E86-3938-4831-9EE0-F0978A80A0A4}" type="slidenum">
              <a:rPr lang="hu-HU" altLang="hu-HU" smtClean="0"/>
              <a:pPr/>
              <a:t>1</a:t>
            </a:fld>
            <a:endParaRPr lang="hu-HU" altLang="hu-H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  <p:sp>
        <p:nvSpPr>
          <p:cNvPr id="30724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D29126-5DE5-43AC-AB24-3C70DA75E5C9}" type="slidenum">
              <a:rPr lang="hu-HU" smtClean="0"/>
              <a:pPr/>
              <a:t>14</a:t>
            </a:fld>
            <a:endParaRPr lang="hu-H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  <p:sp>
        <p:nvSpPr>
          <p:cNvPr id="31748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93193D-FBEB-43A4-A9E6-5CAEBAF14760}" type="slidenum">
              <a:rPr lang="hu-HU" smtClean="0"/>
              <a:pPr/>
              <a:t>15</a:t>
            </a:fld>
            <a:endParaRPr lang="hu-H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  <p:sp>
        <p:nvSpPr>
          <p:cNvPr id="32772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2561DF-9E9C-451C-A07A-16D694E28544}" type="slidenum">
              <a:rPr lang="hu-HU" smtClean="0"/>
              <a:pPr/>
              <a:t>16</a:t>
            </a:fld>
            <a:endParaRPr lang="hu-H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  <p:sp>
        <p:nvSpPr>
          <p:cNvPr id="33796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49F912-E7EE-4996-AAC2-8DFADFF4A150}" type="slidenum">
              <a:rPr lang="hu-HU" smtClean="0"/>
              <a:pPr/>
              <a:t>17</a:t>
            </a:fld>
            <a:endParaRPr lang="hu-H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  <p:sp>
        <p:nvSpPr>
          <p:cNvPr id="34820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23DBEE-751A-4C90-941A-6988B63F1D10}" type="slidenum">
              <a:rPr lang="hu-HU" smtClean="0"/>
              <a:pPr/>
              <a:t>18</a:t>
            </a:fld>
            <a:endParaRPr lang="hu-H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  <p:sp>
        <p:nvSpPr>
          <p:cNvPr id="31748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93193D-FBEB-43A4-A9E6-5CAEBAF14760}" type="slidenum">
              <a:rPr lang="hu-HU" smtClean="0"/>
              <a:pPr/>
              <a:t>19</a:t>
            </a:fld>
            <a:endParaRPr lang="hu-H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  <p:sp>
        <p:nvSpPr>
          <p:cNvPr id="31748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93193D-FBEB-43A4-A9E6-5CAEBAF14760}" type="slidenum">
              <a:rPr lang="hu-HU" smtClean="0"/>
              <a:pPr/>
              <a:t>20</a:t>
            </a:fld>
            <a:endParaRPr lang="hu-H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  <p:sp>
        <p:nvSpPr>
          <p:cNvPr id="31748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93193D-FBEB-43A4-A9E6-5CAEBAF14760}" type="slidenum">
              <a:rPr lang="hu-HU" smtClean="0"/>
              <a:pPr/>
              <a:t>21</a:t>
            </a:fld>
            <a:endParaRPr lang="hu-H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  <p:sp>
        <p:nvSpPr>
          <p:cNvPr id="31748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93193D-FBEB-43A4-A9E6-5CAEBAF14760}" type="slidenum">
              <a:rPr lang="hu-HU" smtClean="0"/>
              <a:pPr/>
              <a:t>22</a:t>
            </a:fld>
            <a:endParaRPr lang="hu-H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  <p:sp>
        <p:nvSpPr>
          <p:cNvPr id="31748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93193D-FBEB-43A4-A9E6-5CAEBAF14760}" type="slidenum">
              <a:rPr lang="hu-HU" smtClean="0"/>
              <a:pPr/>
              <a:t>23</a:t>
            </a:fld>
            <a:endParaRPr lang="hu-H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  <p:sp>
        <p:nvSpPr>
          <p:cNvPr id="22532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959E53-EDEF-450F-BE52-A18FD56423CF}" type="slidenum">
              <a:rPr lang="hu-HU" smtClean="0"/>
              <a:pPr/>
              <a:t>6</a:t>
            </a:fld>
            <a:endParaRPr lang="hu-H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  <p:sp>
        <p:nvSpPr>
          <p:cNvPr id="31748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93193D-FBEB-43A4-A9E6-5CAEBAF14760}" type="slidenum">
              <a:rPr lang="hu-HU" smtClean="0"/>
              <a:pPr/>
              <a:t>24</a:t>
            </a:fld>
            <a:endParaRPr lang="hu-H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  <p:sp>
        <p:nvSpPr>
          <p:cNvPr id="31748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93193D-FBEB-43A4-A9E6-5CAEBAF14760}" type="slidenum">
              <a:rPr lang="hu-HU" smtClean="0"/>
              <a:pPr/>
              <a:t>25</a:t>
            </a:fld>
            <a:endParaRPr lang="hu-H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  <p:sp>
        <p:nvSpPr>
          <p:cNvPr id="31748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93193D-FBEB-43A4-A9E6-5CAEBAF14760}" type="slidenum">
              <a:rPr lang="hu-HU" smtClean="0"/>
              <a:pPr/>
              <a:t>26</a:t>
            </a:fld>
            <a:endParaRPr lang="hu-H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  <p:sp>
        <p:nvSpPr>
          <p:cNvPr id="31748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93193D-FBEB-43A4-A9E6-5CAEBAF14760}" type="slidenum">
              <a:rPr lang="hu-HU" smtClean="0"/>
              <a:pPr/>
              <a:t>27</a:t>
            </a:fld>
            <a:endParaRPr lang="hu-H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  <p:sp>
        <p:nvSpPr>
          <p:cNvPr id="23556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96909E-068D-4BEF-88FA-C707AE3D6FCB}" type="slidenum">
              <a:rPr lang="hu-HU" smtClean="0"/>
              <a:pPr/>
              <a:t>7</a:t>
            </a:fld>
            <a:endParaRPr lang="hu-H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  <p:sp>
        <p:nvSpPr>
          <p:cNvPr id="24580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975628-9349-4050-8050-E389B9D5A48C}" type="slidenum">
              <a:rPr lang="hu-HU" smtClean="0"/>
              <a:pPr/>
              <a:t>8</a:t>
            </a:fld>
            <a:endParaRPr lang="hu-H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  <p:sp>
        <p:nvSpPr>
          <p:cNvPr id="25604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2286D4-ABFF-484F-8B36-A6C26E1E2621}" type="slidenum">
              <a:rPr lang="hu-HU" smtClean="0"/>
              <a:pPr/>
              <a:t>9</a:t>
            </a:fld>
            <a:endParaRPr lang="hu-H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  <p:sp>
        <p:nvSpPr>
          <p:cNvPr id="26628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2F969B-D226-4C00-8A0D-02F015D3575D}" type="slidenum">
              <a:rPr lang="hu-HU" smtClean="0"/>
              <a:pPr/>
              <a:t>10</a:t>
            </a:fld>
            <a:endParaRPr lang="hu-H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  <p:sp>
        <p:nvSpPr>
          <p:cNvPr id="27652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F1C808-F20A-47D2-A196-19F22DB2C65E}" type="slidenum">
              <a:rPr lang="hu-HU" smtClean="0"/>
              <a:pPr/>
              <a:t>11</a:t>
            </a:fld>
            <a:endParaRPr lang="hu-H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  <p:sp>
        <p:nvSpPr>
          <p:cNvPr id="28676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C65891-7510-4801-8E66-2D749DFC8714}" type="slidenum">
              <a:rPr lang="hu-HU" smtClean="0"/>
              <a:pPr/>
              <a:t>12</a:t>
            </a:fld>
            <a:endParaRPr lang="hu-H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smtClean="0"/>
          </a:p>
        </p:txBody>
      </p:sp>
      <p:sp>
        <p:nvSpPr>
          <p:cNvPr id="29700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0B838F-B32A-43BD-AE71-539AC72DD2FA}" type="slidenum">
              <a:rPr lang="hu-HU" smtClean="0"/>
              <a:pPr/>
              <a:t>13</a:t>
            </a:fld>
            <a:endParaRPr 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31CD4-EE67-4327-B97A-E0B9BF24309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58880-EF6D-4243-9AA1-D4A5D9B298D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71D0D-7660-44B1-8BEC-CD8EB53F4CB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A74CE-F2C2-4B6F-8D77-E8F44AAB956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58291-FCB2-41DB-9D13-9754F1FB29C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099CF-492A-45C4-A46B-068AE2DF699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DE1CD-0677-42BE-9F28-E4327840043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78B11-4744-4252-8C9E-DA3D954C870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70E76-C468-4146-9C2E-A488895A5C6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669CA-B82C-4B00-ADB7-7A2C25F63BB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06A22-B6CE-42D6-A586-E03F71A664A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7FFAF"/>
            </a:gs>
            <a:gs pos="100000">
              <a:srgbClr val="FFFFD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6440AB8C-8001-4388-808B-6E57D29A145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9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0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349500"/>
            <a:ext cx="7772400" cy="2232025"/>
          </a:xfrm>
        </p:spPr>
        <p:txBody>
          <a:bodyPr/>
          <a:lstStyle/>
          <a:p>
            <a:pPr eaLnBrk="1" hangingPunct="1"/>
            <a:r>
              <a:rPr lang="hu-HU" altLang="hu-HU" sz="4800" smtClean="0">
                <a:solidFill>
                  <a:srgbClr val="3399FF"/>
                </a:solidFill>
                <a:latin typeface="Algerian" pitchFamily="82" charset="0"/>
              </a:rPr>
              <a:t>Gazdasági és PÉNZÜGYI Elemzés</a:t>
            </a:r>
            <a:br>
              <a:rPr lang="hu-HU" altLang="hu-HU" sz="4800" smtClean="0">
                <a:solidFill>
                  <a:srgbClr val="3399FF"/>
                </a:solidFill>
                <a:latin typeface="Algerian" pitchFamily="82" charset="0"/>
              </a:rPr>
            </a:br>
            <a:r>
              <a:rPr lang="hu-HU" altLang="hu-HU" sz="4800" smtClean="0">
                <a:solidFill>
                  <a:srgbClr val="FF0000"/>
                </a:solidFill>
                <a:latin typeface="Algerian" pitchFamily="82" charset="0"/>
              </a:rPr>
              <a:t>8.</a:t>
            </a: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1331913" y="4941888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hu-HU" altLang="hu-HU" sz="320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331913" y="5084763"/>
            <a:ext cx="64008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hu-HU" sz="4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Dr. Tarnóczi Tibor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hu-HU" sz="2800" b="1" kern="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PARTIUMI KERESZTÉNY EGYETEM</a:t>
            </a:r>
          </a:p>
          <a:p>
            <a:pPr algn="ctr">
              <a:defRPr/>
            </a:pPr>
            <a:r>
              <a:rPr lang="hu-HU" sz="2800" b="1" kern="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KÖZGAZDASÁGTUDOMÁNYI KAR</a:t>
            </a:r>
            <a:br>
              <a:rPr lang="hu-HU" sz="2800" b="1" kern="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hu-HU" sz="2800" b="1" kern="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NAGYVÁRAD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eaLnBrk="1" hangingPunct="1"/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munkaerőmozgás vizsgálata</a:t>
            </a:r>
            <a:endParaRPr lang="hu-HU" altLang="hu-HU" sz="40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>
          <a:xfrm>
            <a:off x="323850" y="981075"/>
            <a:ext cx="8569325" cy="4464050"/>
          </a:xfrm>
        </p:spPr>
        <p:txBody>
          <a:bodyPr/>
          <a:lstStyle/>
          <a:p>
            <a:pPr marL="355600" indent="-355600"/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létszám nagyságának és összetételének elemzéséhez szervesen kapcsolódik a munkaerőmozgás (fluktuáció) vizsgálata.</a:t>
            </a:r>
          </a:p>
          <a:p>
            <a:pPr marL="355600" indent="-355600"/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Munkaerőmozgás történhet a vállalkozás különböző egységei között (vállalkozáson belül) vagy a vállalkozás és a külső környezet között is.</a:t>
            </a:r>
          </a:p>
          <a:p>
            <a:pPr marL="355600" indent="-355600"/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munkaerőmozgás jelentős hatással lehet a vállalkozás eredményességére. </a:t>
            </a:r>
            <a:endParaRPr lang="hu-HU" altLang="hu-HU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009BE7-9D4E-4517-91E8-FBA31973F53F}" type="slidenum">
              <a:rPr lang="hu-HU" altLang="hu-HU" smtClean="0"/>
              <a:pPr/>
              <a:t>10</a:t>
            </a:fld>
            <a:endParaRPr lang="hu-HU" alt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eaLnBrk="1" hangingPunct="1"/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munkaerőmozgás típusai</a:t>
            </a:r>
            <a:endParaRPr lang="hu-HU" altLang="hu-HU" sz="40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395288" y="1052513"/>
            <a:ext cx="8280400" cy="439261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vállalkozáson belüli munkaerőmozgáson belül vertikális és horizontális fluktuációt különböztetünk meg.</a:t>
            </a:r>
          </a:p>
          <a:p>
            <a:pPr marL="355600" indent="-355600">
              <a:defRPr/>
            </a:pP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vertikális fluktuáció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a vállalkozás különböző szintjei közötti (pl.: előléptetés), míg a</a:t>
            </a:r>
          </a:p>
          <a:p>
            <a:pPr marL="355600" indent="-355600">
              <a:defRPr/>
            </a:pPr>
            <a:r>
              <a:rPr lang="hu-HU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horizontális fluktuáció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a vállalkozás szervezeti egységei közötti munkaerőmozgást jelenti. </a:t>
            </a:r>
            <a:endParaRPr lang="hu-HU" altLang="hu-HU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DDB533-16FE-4C55-A1EA-BEBF19D8542F}" type="slidenum">
              <a:rPr lang="hu-HU" altLang="hu-HU" smtClean="0"/>
              <a:pPr/>
              <a:t>11</a:t>
            </a:fld>
            <a:endParaRPr lang="hu-HU" alt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eaLnBrk="1" hangingPunct="1"/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munkaerőmozgás mutatói</a:t>
            </a:r>
            <a:endParaRPr lang="hu-HU" altLang="hu-HU" sz="40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9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BD5A3B-93E2-449B-A9AF-6284862AB739}" type="slidenum">
              <a:rPr lang="hu-HU" altLang="hu-HU" smtClean="0"/>
              <a:pPr/>
              <a:t>12</a:t>
            </a:fld>
            <a:endParaRPr lang="hu-HU" altLang="hu-HU" smtClean="0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hu-HU"/>
          </a:p>
        </p:txBody>
      </p:sp>
      <p:graphicFrame>
        <p:nvGraphicFramePr>
          <p:cNvPr id="3074" name="Object 1"/>
          <p:cNvGraphicFramePr>
            <a:graphicFrameLocks noChangeAspect="1"/>
          </p:cNvGraphicFramePr>
          <p:nvPr/>
        </p:nvGraphicFramePr>
        <p:xfrm>
          <a:off x="250825" y="1125538"/>
          <a:ext cx="5532438" cy="677862"/>
        </p:xfrm>
        <a:graphic>
          <a:graphicData uri="http://schemas.openxmlformats.org/presentationml/2006/ole">
            <p:oleObj spid="_x0000_s3074" name="Equation" r:id="rId4" imgW="3200400" imgH="393700" progId="Equation.3">
              <p:embed/>
            </p:oleObj>
          </a:graphicData>
        </a:graphic>
      </p:graphicFrame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hu-HU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916238" y="2349500"/>
          <a:ext cx="5327650" cy="647700"/>
        </p:xfrm>
        <a:graphic>
          <a:graphicData uri="http://schemas.openxmlformats.org/presentationml/2006/ole">
            <p:oleObj spid="_x0000_s3075" name="Equation" r:id="rId5" imgW="3187700" imgH="393700" progId="Equation.3">
              <p:embed/>
            </p:oleObj>
          </a:graphicData>
        </a:graphic>
      </p:graphicFrame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hu-HU"/>
          </a:p>
        </p:txBody>
      </p:sp>
      <p:graphicFrame>
        <p:nvGraphicFramePr>
          <p:cNvPr id="3076" name="Object 5"/>
          <p:cNvGraphicFramePr>
            <a:graphicFrameLocks noChangeAspect="1"/>
          </p:cNvGraphicFramePr>
          <p:nvPr/>
        </p:nvGraphicFramePr>
        <p:xfrm>
          <a:off x="395288" y="3429000"/>
          <a:ext cx="5334000" cy="647700"/>
        </p:xfrm>
        <a:graphic>
          <a:graphicData uri="http://schemas.openxmlformats.org/presentationml/2006/ole">
            <p:oleObj spid="_x0000_s3076" name="Equation" r:id="rId6" imgW="3175000" imgH="393700" progId="Equation.3">
              <p:embed/>
            </p:oleObj>
          </a:graphicData>
        </a:graphic>
      </p:graphicFrame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hu-HU"/>
          </a:p>
        </p:txBody>
      </p:sp>
      <p:graphicFrame>
        <p:nvGraphicFramePr>
          <p:cNvPr id="3077" name="Object 7"/>
          <p:cNvGraphicFramePr>
            <a:graphicFrameLocks noChangeAspect="1"/>
          </p:cNvGraphicFramePr>
          <p:nvPr/>
        </p:nvGraphicFramePr>
        <p:xfrm>
          <a:off x="3059113" y="4652963"/>
          <a:ext cx="5726112" cy="669925"/>
        </p:xfrm>
        <a:graphic>
          <a:graphicData uri="http://schemas.openxmlformats.org/presentationml/2006/ole">
            <p:oleObj spid="_x0000_s3077" name="Equation" r:id="rId7" imgW="33147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eaLnBrk="1" hangingPunct="1"/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munkaidő kihasználás elemzése</a:t>
            </a:r>
            <a:endParaRPr lang="hu-HU" altLang="hu-HU" sz="40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Tartalom helye 2"/>
          <p:cNvSpPr>
            <a:spLocks noGrp="1"/>
          </p:cNvSpPr>
          <p:nvPr>
            <p:ph idx="1"/>
          </p:nvPr>
        </p:nvSpPr>
        <p:spPr>
          <a:xfrm>
            <a:off x="395288" y="1052513"/>
            <a:ext cx="8280400" cy="5329237"/>
          </a:xfrm>
        </p:spPr>
        <p:txBody>
          <a:bodyPr/>
          <a:lstStyle/>
          <a:p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… során meg kell határoznunk a munkarend szerinti napok számát, ami a törvényes munkanapokat jelenti, azokat a napokat, amikor a munkavállaló munkaidő beosztása szerint munkavégzésre kötelezett.</a:t>
            </a:r>
          </a:p>
          <a:p>
            <a:pPr>
              <a:buFontTx/>
              <a:buNone/>
            </a:pPr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Naptári napok száma</a:t>
            </a:r>
          </a:p>
          <a:p>
            <a:pPr lvl="1"/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heti pihenőnapok száma (általában szombat, vasárnap)</a:t>
            </a:r>
          </a:p>
          <a:p>
            <a:pPr lvl="1"/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munkaszüneti napok száma (fizetett ünnepnapok)</a:t>
            </a:r>
          </a:p>
          <a:p>
            <a:pPr>
              <a:buFontTx/>
              <a:buNone/>
            </a:pPr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= munkarend szerinti munkanapok </a:t>
            </a:r>
          </a:p>
        </p:txBody>
      </p:sp>
      <p:sp>
        <p:nvSpPr>
          <p:cNvPr id="17412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9C9005-D37F-4DAE-BA9C-ECFD2B067032}" type="slidenum">
              <a:rPr lang="hu-HU" altLang="hu-HU" smtClean="0"/>
              <a:pPr/>
              <a:t>13</a:t>
            </a:fld>
            <a:endParaRPr lang="hu-HU" alt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eaLnBrk="1" hangingPunct="1"/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Munkaidő kihasználás</a:t>
            </a:r>
            <a:endParaRPr lang="hu-HU" altLang="hu-HU" sz="40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Tartalom helye 2"/>
          <p:cNvSpPr>
            <a:spLocks noGrp="1"/>
          </p:cNvSpPr>
          <p:nvPr>
            <p:ph idx="1"/>
          </p:nvPr>
        </p:nvSpPr>
        <p:spPr>
          <a:xfrm>
            <a:off x="395288" y="1052513"/>
            <a:ext cx="8280400" cy="3097212"/>
          </a:xfrm>
        </p:spPr>
        <p:txBody>
          <a:bodyPr/>
          <a:lstStyle/>
          <a:p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… elemzése során vizsgálható, hogyan változott a munkarend szerinti napokon belül a teljesített napok (az a nap, amikor a munkavállaló munkavégzésre megjelent), valamint az egész napos távollétek nagysága és aránya.</a:t>
            </a:r>
          </a:p>
        </p:txBody>
      </p:sp>
      <p:sp>
        <p:nvSpPr>
          <p:cNvPr id="4101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98BFF9-C404-4550-A11F-970317987613}" type="slidenum">
              <a:rPr lang="hu-HU" altLang="hu-HU" smtClean="0"/>
              <a:pPr/>
              <a:t>14</a:t>
            </a:fld>
            <a:endParaRPr lang="hu-HU" altLang="hu-HU" smtClean="0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hu-HU"/>
          </a:p>
        </p:txBody>
      </p:sp>
      <p:graphicFrame>
        <p:nvGraphicFramePr>
          <p:cNvPr id="4098" name="Object 1"/>
          <p:cNvGraphicFramePr>
            <a:graphicFrameLocks noChangeAspect="1"/>
          </p:cNvGraphicFramePr>
          <p:nvPr/>
        </p:nvGraphicFramePr>
        <p:xfrm>
          <a:off x="250825" y="4292600"/>
          <a:ext cx="8450263" cy="760413"/>
        </p:xfrm>
        <a:graphic>
          <a:graphicData uri="http://schemas.openxmlformats.org/presentationml/2006/ole">
            <p:oleObj spid="_x0000_s4098" name="Equation" r:id="rId4" imgW="43688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eaLnBrk="1" hangingPunct="1"/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Az egész napos távollét </a:t>
            </a:r>
            <a:endParaRPr lang="hu-HU" altLang="hu-HU" sz="40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Tartalom helye 2"/>
          <p:cNvSpPr>
            <a:spLocks noGrp="1"/>
          </p:cNvSpPr>
          <p:nvPr>
            <p:ph idx="1"/>
          </p:nvPr>
        </p:nvSpPr>
        <p:spPr>
          <a:xfrm>
            <a:off x="395288" y="1052513"/>
            <a:ext cx="8280400" cy="5329237"/>
          </a:xfrm>
        </p:spPr>
        <p:txBody>
          <a:bodyPr/>
          <a:lstStyle/>
          <a:p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Amennyiben 100%-ból kivonjuk a munkaerő-felhasználási mutatót, számszerűsítjük az egész napos távollétek vagy hiányzások számát.</a:t>
            </a:r>
          </a:p>
          <a:p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egész napos távollét olyan munkarend szerinti munkanap, amikor a munkavállaló akár igazoltan, akár igazolatlanul nem jelent meg, függetlenül attól, hogy a távollét időtartamára részesül-e munkabérben vagy sem. </a:t>
            </a:r>
          </a:p>
        </p:txBody>
      </p:sp>
      <p:sp>
        <p:nvSpPr>
          <p:cNvPr id="18436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B55994-B7DF-4AB2-ACEC-5D6806D0DA87}" type="slidenum">
              <a:rPr lang="hu-HU" altLang="hu-HU" smtClean="0"/>
              <a:pPr/>
              <a:t>15</a:t>
            </a:fld>
            <a:endParaRPr lang="hu-HU" alt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eaLnBrk="1" hangingPunct="1"/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Az egész napos távollétek fajtái</a:t>
            </a:r>
            <a:endParaRPr lang="hu-HU" altLang="hu-HU" sz="40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Tartalom helye 2"/>
          <p:cNvSpPr>
            <a:spLocks noGrp="1"/>
          </p:cNvSpPr>
          <p:nvPr>
            <p:ph idx="1"/>
          </p:nvPr>
        </p:nvSpPr>
        <p:spPr>
          <a:xfrm>
            <a:off x="395288" y="1052513"/>
            <a:ext cx="8280400" cy="5545137"/>
          </a:xfrm>
        </p:spPr>
        <p:txBody>
          <a:bodyPr/>
          <a:lstStyle/>
          <a:p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fizetett szabadság</a:t>
            </a:r>
          </a:p>
          <a:p>
            <a:pPr lvl="1"/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rendes</a:t>
            </a:r>
          </a:p>
          <a:p>
            <a:pPr lvl="1"/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rendkívüli</a:t>
            </a:r>
          </a:p>
          <a:p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nem szabadság jellegű fizetett egész napos távollét (pl.: konferencián való részvétel)</a:t>
            </a:r>
          </a:p>
          <a:p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betegség miatti egész napos távollét</a:t>
            </a:r>
          </a:p>
          <a:p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nem fizetett egész napos távollét</a:t>
            </a:r>
          </a:p>
          <a:p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engedélyezett, de nem fizetett egész napos távollét</a:t>
            </a:r>
          </a:p>
          <a:p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igazolatlan egész napos távollét</a:t>
            </a:r>
          </a:p>
        </p:txBody>
      </p:sp>
      <p:sp>
        <p:nvSpPr>
          <p:cNvPr id="19460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3115E7-DF1C-4AD7-A433-8B9C8F4EF83E}" type="slidenum">
              <a:rPr lang="hu-HU" altLang="hu-HU" smtClean="0"/>
              <a:pPr/>
              <a:t>16</a:t>
            </a:fld>
            <a:endParaRPr lang="hu-HU" alt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eaLnBrk="1" hangingPunct="1"/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törtnapi távollét </a:t>
            </a:r>
            <a:endParaRPr lang="hu-HU" altLang="hu-HU" sz="40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Tartalom helye 2"/>
          <p:cNvSpPr>
            <a:spLocks noGrp="1"/>
          </p:cNvSpPr>
          <p:nvPr>
            <p:ph idx="1"/>
          </p:nvPr>
        </p:nvSpPr>
        <p:spPr>
          <a:xfrm>
            <a:off x="539750" y="2565400"/>
            <a:ext cx="8280400" cy="3024188"/>
          </a:xfrm>
        </p:spPr>
        <p:txBody>
          <a:bodyPr/>
          <a:lstStyle/>
          <a:p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munkanap átlagos hossza azt fejezi ki, hogy a teljesített munkanapokon a munkavállalók átlagosan hány órát dolgoznak. Amennyiben a munkanap törvényes hosszából, a 8 órából, levonjuk a munkanap átlagos hosszát, megkapjuk a törtnapi távollétek nagyságát.</a:t>
            </a:r>
          </a:p>
        </p:txBody>
      </p:sp>
      <p:sp>
        <p:nvSpPr>
          <p:cNvPr id="5125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A7D252-01AA-4257-9DBA-E8D07964D083}" type="slidenum">
              <a:rPr lang="hu-HU" altLang="hu-HU" smtClean="0"/>
              <a:pPr/>
              <a:t>17</a:t>
            </a:fld>
            <a:endParaRPr lang="hu-HU" altLang="hu-HU" smtClean="0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hu-HU"/>
          </a:p>
        </p:txBody>
      </p:sp>
      <p:graphicFrame>
        <p:nvGraphicFramePr>
          <p:cNvPr id="5122" name="Object 1"/>
          <p:cNvGraphicFramePr>
            <a:graphicFrameLocks noChangeAspect="1"/>
          </p:cNvGraphicFramePr>
          <p:nvPr/>
        </p:nvGraphicFramePr>
        <p:xfrm>
          <a:off x="611188" y="1196975"/>
          <a:ext cx="7908925" cy="760413"/>
        </p:xfrm>
        <a:graphic>
          <a:graphicData uri="http://schemas.openxmlformats.org/presentationml/2006/ole">
            <p:oleObj spid="_x0000_s5122" name="Equation" r:id="rId4" imgW="42037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eaLnBrk="1" hangingPunct="1"/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munkaidő-kihasználás</a:t>
            </a:r>
            <a:endParaRPr lang="hu-HU" altLang="hu-HU" sz="40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Tartalom helye 2"/>
          <p:cNvSpPr>
            <a:spLocks noGrp="1"/>
          </p:cNvSpPr>
          <p:nvPr>
            <p:ph idx="1"/>
          </p:nvPr>
        </p:nvSpPr>
        <p:spPr>
          <a:xfrm>
            <a:off x="395288" y="2349500"/>
            <a:ext cx="8280400" cy="4508500"/>
          </a:xfrm>
        </p:spPr>
        <p:txBody>
          <a:bodyPr/>
          <a:lstStyle/>
          <a:p>
            <a:r>
              <a:rPr lang="hu-HU" sz="3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mutató elemzése során, a törtnapi távollétek esetében, indokolt lehet a távolmaradások okainak csoportonkénti vizsgálata.</a:t>
            </a:r>
          </a:p>
          <a:p>
            <a:r>
              <a:rPr lang="hu-HU" sz="3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vállalkozásoknál részletesen kell az egész napos és a törtnapi távolléteket elemezni.</a:t>
            </a:r>
          </a:p>
          <a:p>
            <a:r>
              <a:rPr lang="hu-HU" sz="3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egész napos távollétek közül az igazolatlan távollétek változását, a törtnapi kiesések közül az elhárítható időkieséseket kell részletesen elemezni.</a:t>
            </a:r>
          </a:p>
        </p:txBody>
      </p:sp>
      <p:sp>
        <p:nvSpPr>
          <p:cNvPr id="6149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D276F9-49EA-47D7-9EE6-BB1134221C59}" type="slidenum">
              <a:rPr lang="hu-HU" altLang="hu-HU" smtClean="0"/>
              <a:pPr/>
              <a:t>18</a:t>
            </a:fld>
            <a:endParaRPr lang="hu-HU" altLang="hu-HU" smtClean="0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hu-HU"/>
          </a:p>
        </p:txBody>
      </p:sp>
      <p:graphicFrame>
        <p:nvGraphicFramePr>
          <p:cNvPr id="6146" name="Object 1"/>
          <p:cNvGraphicFramePr>
            <a:graphicFrameLocks noChangeAspect="1"/>
          </p:cNvGraphicFramePr>
          <p:nvPr/>
        </p:nvGraphicFramePr>
        <p:xfrm>
          <a:off x="323850" y="1125538"/>
          <a:ext cx="8496300" cy="758825"/>
        </p:xfrm>
        <a:graphic>
          <a:graphicData uri="http://schemas.openxmlformats.org/presentationml/2006/ole">
            <p:oleObj spid="_x0000_s6146" name="Equation" r:id="rId4" imgW="44069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/>
          <a:lstStyle/>
          <a:p>
            <a:pPr eaLnBrk="1" hangingPunct="1"/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munkaerő </a:t>
            </a:r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felhasználás </a:t>
            </a:r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és a termelés </a:t>
            </a:r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kapcsolata </a:t>
            </a:r>
            <a:endParaRPr lang="hu-HU" altLang="hu-H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Tartalom helye 2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5112568"/>
          </a:xfrm>
        </p:spPr>
        <p:txBody>
          <a:bodyPr/>
          <a:lstStyle/>
          <a:p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munkaerő a termelési tényezők között kiemelt helyen szerepel,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mert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nélküle nem valósítható meg a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termelés.</a:t>
            </a:r>
          </a:p>
          <a:p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munkaerő-gazdálkodás területei a létszám nagyságának és összetételének változása, a </a:t>
            </a:r>
            <a:r>
              <a:rPr lang="hu-HU" sz="2800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munkaerőfelhasználás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2800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munkaidő-kihasználás és a teljesítmények változása közvetlen kapcsolatban van a termelés alakulásával, amit a termelési érték mutatók segítségével tudunk számszerűsíteni</a:t>
            </a:r>
            <a:r>
              <a:rPr lang="hu-HU" sz="2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 tényezőknek a termelési értékre gyakorolt hatása az eltérések számszerűsítésének módszereivel határozható meg.</a:t>
            </a:r>
            <a:endParaRPr lang="hu-HU" sz="28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6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B55994-B7DF-4AB2-ACEC-5D6806D0DA87}" type="slidenum">
              <a:rPr lang="hu-HU" altLang="hu-HU" smtClean="0"/>
              <a:pPr/>
              <a:t>19</a:t>
            </a:fld>
            <a:endParaRPr lang="hu-HU" alt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5538"/>
          </a:xfrm>
        </p:spPr>
        <p:txBody>
          <a:bodyPr/>
          <a:lstStyle/>
          <a:p>
            <a:pPr eaLnBrk="1" hangingPunct="1"/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Munkaerő és bérgazdálkodás elemzése</a:t>
            </a:r>
            <a:endParaRPr lang="hu-HU" altLang="hu-HU" sz="40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Tartalom helye 2"/>
          <p:cNvSpPr>
            <a:spLocks noGrp="1"/>
          </p:cNvSpPr>
          <p:nvPr>
            <p:ph idx="1"/>
          </p:nvPr>
        </p:nvSpPr>
        <p:spPr>
          <a:xfrm>
            <a:off x="395288" y="1341438"/>
            <a:ext cx="8353425" cy="5516562"/>
          </a:xfrm>
        </p:spPr>
        <p:txBody>
          <a:bodyPr/>
          <a:lstStyle/>
          <a:p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„Az emberi erőforrás a vállalatnál alkalmazott munkavállalóknak a munkavégzéshez szükséges képességeik, szakismeretük és a munkamegosztásban elfoglalt helyük szerint strukturált összessége” (Chikán, 1997).</a:t>
            </a:r>
          </a:p>
          <a:p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emberi erőforrásokkal való gazdálkodás egyre inkább olyan stratégiai eszközzé válik a vállalkozások számára, amely döntő hatással bír jövedelmezőségükre, hosszú távú életképességükre, sikerességükre.</a:t>
            </a:r>
            <a:endParaRPr lang="hu-HU" altLang="hu-HU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A75D47-55BF-4404-B04E-37C2DFBEED81}" type="slidenum">
              <a:rPr lang="hu-HU" altLang="hu-HU" smtClean="0"/>
              <a:pPr/>
              <a:t>2</a:t>
            </a:fld>
            <a:endParaRPr lang="hu-HU" alt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pPr eaLnBrk="1" hangingPunct="1"/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munkatermelékenység elemzése</a:t>
            </a:r>
            <a:endParaRPr lang="hu-HU" altLang="hu-H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Tartalom helye 2"/>
          <p:cNvSpPr>
            <a:spLocks noGrp="1"/>
          </p:cNvSpPr>
          <p:nvPr>
            <p:ph idx="1"/>
          </p:nvPr>
        </p:nvSpPr>
        <p:spPr>
          <a:xfrm>
            <a:off x="395288" y="1196752"/>
            <a:ext cx="8281168" cy="5472608"/>
          </a:xfrm>
        </p:spPr>
        <p:txBody>
          <a:bodyPr/>
          <a:lstStyle/>
          <a:p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munkatermelékenység vizsgálata keretében, arra a kérdésre keressük a választ, hogy milyen hatékonyan használja fel a vállalkozás a legfontosabb, legértékesebb erőforrását, valamint arra, hogy milyen tényezőkre vezethető vissza a munkatermelékenység változása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munkatermelékenység elemzése a termelékenység vizsgálatának az egyik részterülete.</a:t>
            </a:r>
            <a:endParaRPr lang="hu-HU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6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B55994-B7DF-4AB2-ACEC-5D6806D0DA87}" type="slidenum">
              <a:rPr lang="hu-HU" altLang="hu-HU" smtClean="0"/>
              <a:pPr/>
              <a:t>20</a:t>
            </a:fld>
            <a:endParaRPr lang="hu-HU" alt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pPr eaLnBrk="1" hangingPunct="1"/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Munkatermelékenység</a:t>
            </a:r>
            <a:endParaRPr lang="hu-HU" altLang="hu-H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Tartalom helye 2"/>
          <p:cNvSpPr>
            <a:spLocks noGrp="1"/>
          </p:cNvSpPr>
          <p:nvPr>
            <p:ph idx="1"/>
          </p:nvPr>
        </p:nvSpPr>
        <p:spPr>
          <a:xfrm>
            <a:off x="395536" y="2276872"/>
            <a:ext cx="8424936" cy="4104456"/>
          </a:xfrm>
        </p:spPr>
        <p:txBody>
          <a:bodyPr/>
          <a:lstStyle/>
          <a:p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mutató kiszámítása során a számlálót természetes mértékegységben és értékben is kifejezhetjük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Olyan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vállalkozásoknál, ahol egyféle terméket állítanak elő, a termelés </a:t>
            </a:r>
            <a:r>
              <a:rPr lang="hu-HU" sz="2800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számbavehető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természetes mértékegységben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vállalkozások a gyakorlatban többféle termék előállításával, gyártásával foglalkoznak, így a termelékenység megállapítása során a termelési értéket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számszerűsítjük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hu-HU" sz="28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6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B55994-B7DF-4AB2-ACEC-5D6806D0DA87}" type="slidenum">
              <a:rPr lang="hu-HU" altLang="hu-HU" smtClean="0"/>
              <a:pPr/>
              <a:t>21</a:t>
            </a:fld>
            <a:endParaRPr lang="hu-HU" altLang="hu-HU" smtClean="0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49153" name="Object 1"/>
          <p:cNvGraphicFramePr>
            <a:graphicFrameLocks noChangeAspect="1"/>
          </p:cNvGraphicFramePr>
          <p:nvPr/>
        </p:nvGraphicFramePr>
        <p:xfrm>
          <a:off x="1403648" y="1052736"/>
          <a:ext cx="5976664" cy="779140"/>
        </p:xfrm>
        <a:graphic>
          <a:graphicData uri="http://schemas.openxmlformats.org/presentationml/2006/ole">
            <p:oleObj spid="_x0000_s49153" name="Egyenlet" r:id="rId4" imgW="29845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00808"/>
          </a:xfrm>
        </p:spPr>
        <p:txBody>
          <a:bodyPr/>
          <a:lstStyle/>
          <a:p>
            <a:pPr eaLnBrk="1" hangingPunct="1"/>
            <a:r>
              <a:rPr lang="hu-H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termelési érték és a munkaerő gazdálkodás kapcsolatának vizsgálata a láncbehelyettesítés módszerével</a:t>
            </a:r>
            <a:endParaRPr lang="hu-HU" altLang="hu-H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6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B55994-B7DF-4AB2-ACEC-5D6806D0DA87}" type="slidenum">
              <a:rPr lang="hu-HU" altLang="hu-HU" smtClean="0"/>
              <a:pPr/>
              <a:t>22</a:t>
            </a:fld>
            <a:endParaRPr lang="hu-HU" altLang="hu-HU" smtClean="0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8" name="Táblázat 7"/>
          <p:cNvGraphicFramePr>
            <a:graphicFrameLocks noGrp="1"/>
          </p:cNvGraphicFramePr>
          <p:nvPr/>
        </p:nvGraphicFramePr>
        <p:xfrm>
          <a:off x="971600" y="1988840"/>
          <a:ext cx="6840754" cy="4464498"/>
        </p:xfrm>
        <a:graphic>
          <a:graphicData uri="http://schemas.openxmlformats.org/drawingml/2006/table">
            <a:tbl>
              <a:tblPr/>
              <a:tblGrid>
                <a:gridCol w="2203288"/>
                <a:gridCol w="772911"/>
                <a:gridCol w="772911"/>
                <a:gridCol w="772911"/>
                <a:gridCol w="772911"/>
                <a:gridCol w="772911"/>
                <a:gridCol w="772911"/>
              </a:tblGrid>
              <a:tr h="31889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latin typeface="Times New Roman"/>
                          <a:ea typeface="Times New Roman"/>
                          <a:cs typeface="Times New Roman"/>
                        </a:rPr>
                        <a:t>Megnevezés</a:t>
                      </a:r>
                      <a:endParaRPr lang="hu-H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latin typeface="Times New Roman"/>
                          <a:ea typeface="Times New Roman"/>
                          <a:cs typeface="Times New Roman"/>
                        </a:rPr>
                        <a:t>Terv</a:t>
                      </a:r>
                      <a:endParaRPr lang="hu-H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latin typeface="Times New Roman"/>
                          <a:ea typeface="Times New Roman"/>
                          <a:cs typeface="Times New Roman"/>
                        </a:rPr>
                        <a:t>Közbenső szorzatok</a:t>
                      </a:r>
                      <a:endParaRPr lang="hu-H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latin typeface="Times New Roman"/>
                          <a:ea typeface="Times New Roman"/>
                          <a:cs typeface="Times New Roman"/>
                        </a:rPr>
                        <a:t>Tény</a:t>
                      </a:r>
                      <a:endParaRPr lang="hu-H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188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/>
                          <a:ea typeface="Times New Roman"/>
                          <a:cs typeface="Times New Roman"/>
                        </a:rPr>
                        <a:t>1. Létszám (fő)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hu-HU" sz="1800" baseline="-25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hu-H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hu-HU" sz="1800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hu-H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hu-HU" sz="1800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hu-H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hu-HU" sz="1800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hu-H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hu-HU" sz="1800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hu-H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hu-HU" sz="1800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hu-H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7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/>
                          <a:ea typeface="Times New Roman"/>
                          <a:cs typeface="Times New Roman"/>
                        </a:rPr>
                        <a:t>2. Teljesített nap (</a:t>
                      </a:r>
                      <a:r>
                        <a:rPr lang="hu-H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nap</a:t>
                      </a:r>
                      <a:r>
                        <a:rPr lang="hu-HU" sz="1800" dirty="0">
                          <a:latin typeface="Times New Roman"/>
                          <a:ea typeface="Times New Roman"/>
                          <a:cs typeface="Times New Roman"/>
                        </a:rPr>
                        <a:t>/fő)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hu-HU" sz="1800" baseline="-25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hu-H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hu-HU" sz="1800" baseline="-25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hu-H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hu-HU" sz="1800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hu-H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hu-HU" sz="1800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hu-H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hu-HU" sz="1800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hu-H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hu-HU" sz="1800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hu-H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66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/>
                          <a:ea typeface="Times New Roman"/>
                          <a:cs typeface="Times New Roman"/>
                        </a:rPr>
                        <a:t>3. Munkanap átlagos hossza (óta/nap)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hu-HU" sz="1800" baseline="-25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hu-H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hu-HU" sz="1800" baseline="-25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hu-H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hu-HU" sz="1800" baseline="-25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hu-H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hu-HU" sz="1800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hu-H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hu-HU" sz="1800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hu-H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hu-HU" sz="1800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hu-H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66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/>
                          <a:ea typeface="Times New Roman"/>
                          <a:cs typeface="Times New Roman"/>
                        </a:rPr>
                        <a:t>4. 1 órára jutó termelési érték (</a:t>
                      </a:r>
                      <a:r>
                        <a:rPr lang="hu-H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eFt</a:t>
                      </a:r>
                      <a:r>
                        <a:rPr lang="hu-HU" sz="1800" dirty="0">
                          <a:latin typeface="Times New Roman"/>
                          <a:ea typeface="Times New Roman"/>
                          <a:cs typeface="Times New Roman"/>
                        </a:rPr>
                        <a:t>/óra)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hu-HU" sz="18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hu-H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hu-HU" sz="18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hu-H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hu-HU" sz="18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hu-H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hu-HU" sz="1800" baseline="-25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hu-H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hu-HU" sz="1800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hu-H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hu-HU" sz="1800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hu-H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66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Times New Roman"/>
                          <a:cs typeface="Times New Roman"/>
                        </a:rPr>
                        <a:t>Termelési érték (eFt)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hu-HU" sz="1800" baseline="-25000">
                          <a:latin typeface="Times New Roman"/>
                          <a:ea typeface="Times New Roman"/>
                          <a:cs typeface="Times New Roman"/>
                        </a:rPr>
                        <a:t>0*</a:t>
                      </a:r>
                      <a:r>
                        <a:rPr lang="hu-HU" sz="18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</a:t>
                      </a:r>
                      <a:r>
                        <a:rPr lang="hu-HU" sz="180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hu-HU" sz="1800" baseline="-25000">
                          <a:latin typeface="Times New Roman"/>
                          <a:ea typeface="Times New Roman"/>
                          <a:cs typeface="Times New Roman"/>
                        </a:rPr>
                        <a:t>0*</a:t>
                      </a:r>
                      <a:r>
                        <a:rPr lang="hu-HU" sz="180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hu-HU" sz="1800" baseline="-25000">
                          <a:latin typeface="Times New Roman"/>
                          <a:ea typeface="Times New Roman"/>
                          <a:cs typeface="Times New Roman"/>
                        </a:rPr>
                        <a:t>0*</a:t>
                      </a:r>
                      <a:r>
                        <a:rPr lang="hu-HU" sz="180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hu-HU" sz="1800" baseline="-25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hu-H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hu-HU" sz="1800" baseline="-25000">
                          <a:latin typeface="Times New Roman"/>
                          <a:ea typeface="Times New Roman"/>
                          <a:cs typeface="Times New Roman"/>
                        </a:rPr>
                        <a:t>1*</a:t>
                      </a:r>
                      <a:r>
                        <a:rPr lang="hu-HU" sz="180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hu-HU" sz="1800" baseline="-25000">
                          <a:latin typeface="Times New Roman"/>
                          <a:ea typeface="Times New Roman"/>
                          <a:cs typeface="Times New Roman"/>
                        </a:rPr>
                        <a:t>0*</a:t>
                      </a:r>
                      <a:r>
                        <a:rPr lang="hu-HU" sz="180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hu-HU" sz="1800" baseline="-25000">
                          <a:latin typeface="Times New Roman"/>
                          <a:ea typeface="Times New Roman"/>
                          <a:cs typeface="Times New Roman"/>
                        </a:rPr>
                        <a:t>0*</a:t>
                      </a:r>
                      <a:r>
                        <a:rPr lang="hu-HU" sz="180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hu-HU" sz="1800" baseline="-25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hu-H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hu-HU" sz="18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1*</a:t>
                      </a:r>
                      <a:r>
                        <a:rPr lang="hu-HU" sz="1800" dirty="0">
                          <a:latin typeface="Times New Roman"/>
                          <a:ea typeface="Times New Roman"/>
                          <a:cs typeface="Times New Roman"/>
                        </a:rPr>
                        <a:t>k1*c</a:t>
                      </a:r>
                      <a:r>
                        <a:rPr lang="hu-HU" sz="18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0*</a:t>
                      </a:r>
                      <a:r>
                        <a:rPr lang="hu-HU" sz="1800" dirty="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hu-HU" sz="18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hu-H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hu-HU" sz="18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1*</a:t>
                      </a:r>
                      <a:r>
                        <a:rPr lang="hu-HU" sz="1800" dirty="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hu-HU" sz="18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1*</a:t>
                      </a:r>
                      <a:r>
                        <a:rPr lang="hu-HU" sz="1800" dirty="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hu-HU" sz="18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1*</a:t>
                      </a:r>
                      <a:r>
                        <a:rPr lang="hu-HU" sz="1800" dirty="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hu-HU" sz="18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hu-H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hu-HU" sz="18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1*</a:t>
                      </a:r>
                      <a:r>
                        <a:rPr lang="hu-HU" sz="1800" dirty="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hu-HU" sz="18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1*</a:t>
                      </a:r>
                      <a:r>
                        <a:rPr lang="hu-HU" sz="1800" dirty="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hu-HU" sz="18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1*</a:t>
                      </a:r>
                      <a:r>
                        <a:rPr lang="hu-HU" sz="1800" dirty="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hu-HU" sz="18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hu-H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hu-HU" sz="18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1*</a:t>
                      </a:r>
                      <a:r>
                        <a:rPr lang="hu-HU" sz="1800" dirty="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hu-HU" sz="18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1*</a:t>
                      </a:r>
                      <a:r>
                        <a:rPr lang="hu-HU" sz="1800" dirty="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hu-HU" sz="18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1*</a:t>
                      </a:r>
                      <a:r>
                        <a:rPr lang="hu-HU" sz="1800" dirty="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hu-HU" sz="18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hu-H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/>
          <a:lstStyle/>
          <a:p>
            <a:pPr eaLnBrk="1" hangingPunct="1"/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munkaerő gazdálkodás tényezőinek hatása a termelési értékre</a:t>
            </a:r>
            <a:endParaRPr lang="hu-HU" altLang="hu-H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6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B55994-B7DF-4AB2-ACEC-5D6806D0DA87}" type="slidenum">
              <a:rPr lang="hu-HU" altLang="hu-HU" smtClean="0"/>
              <a:pPr/>
              <a:t>23</a:t>
            </a:fld>
            <a:endParaRPr lang="hu-HU" altLang="hu-HU" smtClean="0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/>
        </p:nvGraphicFramePr>
        <p:xfrm>
          <a:off x="611560" y="1700808"/>
          <a:ext cx="7560840" cy="4173988"/>
        </p:xfrm>
        <a:graphic>
          <a:graphicData uri="http://schemas.openxmlformats.org/drawingml/2006/table">
            <a:tbl>
              <a:tblPr/>
              <a:tblGrid>
                <a:gridCol w="4940657"/>
                <a:gridCol w="2620183"/>
              </a:tblGrid>
              <a:tr h="10217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latin typeface="Times New Roman"/>
                          <a:ea typeface="Times New Roman"/>
                          <a:cs typeface="Times New Roman"/>
                        </a:rPr>
                        <a:t>Megnevezés</a:t>
                      </a:r>
                      <a:endParaRPr lang="hu-H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latin typeface="Times New Roman"/>
                          <a:ea typeface="Times New Roman"/>
                          <a:cs typeface="Times New Roman"/>
                        </a:rPr>
                        <a:t>Hatás számszerűsítése</a:t>
                      </a:r>
                      <a:endParaRPr lang="hu-H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1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latin typeface="Times New Roman"/>
                          <a:ea typeface="Times New Roman"/>
                          <a:cs typeface="Times New Roman"/>
                        </a:rPr>
                        <a:t>1.Létszám változásának hatása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hu-HU" sz="2000" baseline="-25000">
                          <a:latin typeface="Times New Roman"/>
                          <a:ea typeface="Times New Roman"/>
                          <a:cs typeface="Times New Roman"/>
                        </a:rPr>
                        <a:t>1*</a:t>
                      </a: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hu-HU" sz="2000" baseline="-25000">
                          <a:latin typeface="Times New Roman"/>
                          <a:ea typeface="Times New Roman"/>
                          <a:cs typeface="Times New Roman"/>
                        </a:rPr>
                        <a:t>0*</a:t>
                      </a: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hu-HU" sz="2000" baseline="-25000">
                          <a:latin typeface="Times New Roman"/>
                          <a:ea typeface="Times New Roman"/>
                          <a:cs typeface="Times New Roman"/>
                        </a:rPr>
                        <a:t>0*</a:t>
                      </a: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hu-HU" sz="2000" baseline="-25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 - q</a:t>
                      </a:r>
                      <a:r>
                        <a:rPr lang="hu-HU" sz="2000" baseline="-25000">
                          <a:latin typeface="Times New Roman"/>
                          <a:ea typeface="Times New Roman"/>
                          <a:cs typeface="Times New Roman"/>
                        </a:rPr>
                        <a:t>0*</a:t>
                      </a: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hu-HU" sz="2000" baseline="-25000">
                          <a:latin typeface="Times New Roman"/>
                          <a:ea typeface="Times New Roman"/>
                          <a:cs typeface="Times New Roman"/>
                        </a:rPr>
                        <a:t>0*</a:t>
                      </a: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hu-HU" sz="2000" baseline="-25000">
                          <a:latin typeface="Times New Roman"/>
                          <a:ea typeface="Times New Roman"/>
                          <a:cs typeface="Times New Roman"/>
                        </a:rPr>
                        <a:t>0*</a:t>
                      </a: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hu-HU" sz="2000" baseline="-25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hu-H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1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latin typeface="Times New Roman"/>
                          <a:ea typeface="Times New Roman"/>
                          <a:cs typeface="Times New Roman"/>
                        </a:rPr>
                        <a:t>2.Teljesített napok változásának hatása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hu-HU" sz="2000" baseline="-25000">
                          <a:latin typeface="Times New Roman"/>
                          <a:ea typeface="Times New Roman"/>
                          <a:cs typeface="Times New Roman"/>
                        </a:rPr>
                        <a:t>1*</a:t>
                      </a: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hu-HU" sz="2000" baseline="-25000">
                          <a:latin typeface="Times New Roman"/>
                          <a:ea typeface="Times New Roman"/>
                          <a:cs typeface="Times New Roman"/>
                        </a:rPr>
                        <a:t>1*</a:t>
                      </a: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hu-HU" sz="2000" baseline="-25000">
                          <a:latin typeface="Times New Roman"/>
                          <a:ea typeface="Times New Roman"/>
                          <a:cs typeface="Times New Roman"/>
                        </a:rPr>
                        <a:t>0*</a:t>
                      </a: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hu-HU" sz="2000" baseline="-25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 - q</a:t>
                      </a:r>
                      <a:r>
                        <a:rPr lang="hu-HU" sz="2000" baseline="-25000">
                          <a:latin typeface="Times New Roman"/>
                          <a:ea typeface="Times New Roman"/>
                          <a:cs typeface="Times New Roman"/>
                        </a:rPr>
                        <a:t>1*</a:t>
                      </a: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hu-HU" sz="2000" baseline="-25000">
                          <a:latin typeface="Times New Roman"/>
                          <a:ea typeface="Times New Roman"/>
                          <a:cs typeface="Times New Roman"/>
                        </a:rPr>
                        <a:t>0*</a:t>
                      </a: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hu-HU" sz="2000" baseline="-25000">
                          <a:latin typeface="Times New Roman"/>
                          <a:ea typeface="Times New Roman"/>
                          <a:cs typeface="Times New Roman"/>
                        </a:rPr>
                        <a:t>0*</a:t>
                      </a: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hu-HU" sz="2000" baseline="-25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hu-H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1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latin typeface="Times New Roman"/>
                          <a:ea typeface="Times New Roman"/>
                          <a:cs typeface="Times New Roman"/>
                        </a:rPr>
                        <a:t>3.Munkanap átlagos hosszának változásának hatása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hu-HU" sz="2000" baseline="-25000">
                          <a:latin typeface="Times New Roman"/>
                          <a:ea typeface="Times New Roman"/>
                          <a:cs typeface="Times New Roman"/>
                        </a:rPr>
                        <a:t>1*</a:t>
                      </a: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hu-HU" sz="2000" baseline="-25000">
                          <a:latin typeface="Times New Roman"/>
                          <a:ea typeface="Times New Roman"/>
                          <a:cs typeface="Times New Roman"/>
                        </a:rPr>
                        <a:t>1*</a:t>
                      </a: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hu-HU" sz="2000" baseline="-25000">
                          <a:latin typeface="Times New Roman"/>
                          <a:ea typeface="Times New Roman"/>
                          <a:cs typeface="Times New Roman"/>
                        </a:rPr>
                        <a:t>1*</a:t>
                      </a: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hu-HU" sz="2000" baseline="-25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 - q</a:t>
                      </a:r>
                      <a:r>
                        <a:rPr lang="hu-HU" sz="2000" baseline="-25000">
                          <a:latin typeface="Times New Roman"/>
                          <a:ea typeface="Times New Roman"/>
                          <a:cs typeface="Times New Roman"/>
                        </a:rPr>
                        <a:t>1*</a:t>
                      </a: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hu-HU" sz="2000" baseline="-25000">
                          <a:latin typeface="Times New Roman"/>
                          <a:ea typeface="Times New Roman"/>
                          <a:cs typeface="Times New Roman"/>
                        </a:rPr>
                        <a:t>1*</a:t>
                      </a: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hu-HU" sz="2000" baseline="-25000">
                          <a:latin typeface="Times New Roman"/>
                          <a:ea typeface="Times New Roman"/>
                          <a:cs typeface="Times New Roman"/>
                        </a:rPr>
                        <a:t>0*</a:t>
                      </a: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hu-HU" sz="2000" baseline="-25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hu-H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1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latin typeface="Times New Roman"/>
                          <a:ea typeface="Times New Roman"/>
                          <a:cs typeface="Times New Roman"/>
                        </a:rPr>
                        <a:t>4.1 órára jutó termelési érték változásának hatása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hu-HU" sz="2000" baseline="-25000">
                          <a:latin typeface="Times New Roman"/>
                          <a:ea typeface="Times New Roman"/>
                          <a:cs typeface="Times New Roman"/>
                        </a:rPr>
                        <a:t>1*</a:t>
                      </a: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hu-HU" sz="2000" baseline="-25000">
                          <a:latin typeface="Times New Roman"/>
                          <a:ea typeface="Times New Roman"/>
                          <a:cs typeface="Times New Roman"/>
                        </a:rPr>
                        <a:t>1*</a:t>
                      </a: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hu-HU" sz="2000" baseline="-25000">
                          <a:latin typeface="Times New Roman"/>
                          <a:ea typeface="Times New Roman"/>
                          <a:cs typeface="Times New Roman"/>
                        </a:rPr>
                        <a:t>1*</a:t>
                      </a: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hu-HU" sz="2000" baseline="-25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 - q</a:t>
                      </a:r>
                      <a:r>
                        <a:rPr lang="hu-HU" sz="2000" baseline="-25000">
                          <a:latin typeface="Times New Roman"/>
                          <a:ea typeface="Times New Roman"/>
                          <a:cs typeface="Times New Roman"/>
                        </a:rPr>
                        <a:t>1*</a:t>
                      </a: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hu-HU" sz="2000" baseline="-25000">
                          <a:latin typeface="Times New Roman"/>
                          <a:ea typeface="Times New Roman"/>
                          <a:cs typeface="Times New Roman"/>
                        </a:rPr>
                        <a:t>1*</a:t>
                      </a: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hu-HU" sz="2000" baseline="-25000">
                          <a:latin typeface="Times New Roman"/>
                          <a:ea typeface="Times New Roman"/>
                          <a:cs typeface="Times New Roman"/>
                        </a:rPr>
                        <a:t>1*</a:t>
                      </a:r>
                      <a:r>
                        <a:rPr lang="hu-HU" sz="200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hu-HU" sz="2000" baseline="-25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hu-H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1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latin typeface="Times New Roman"/>
                          <a:ea typeface="Times New Roman"/>
                          <a:cs typeface="Times New Roman"/>
                        </a:rPr>
                        <a:t>Termelési érték változása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latin typeface="Times New Roman"/>
                          <a:ea typeface="Times New Roman"/>
                          <a:cs typeface="Times New Roman"/>
                        </a:rPr>
                        <a:t>q</a:t>
                      </a:r>
                      <a:r>
                        <a:rPr lang="hu-HU" sz="20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1*</a:t>
                      </a:r>
                      <a:r>
                        <a:rPr lang="hu-HU" sz="2000" dirty="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hu-HU" sz="20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1*</a:t>
                      </a:r>
                      <a:r>
                        <a:rPr lang="hu-HU" sz="2000" dirty="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hu-HU" sz="20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1*</a:t>
                      </a:r>
                      <a:r>
                        <a:rPr lang="hu-HU" sz="2000" dirty="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hu-HU" sz="20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hu-HU" sz="2000" dirty="0">
                          <a:latin typeface="Times New Roman"/>
                          <a:ea typeface="Times New Roman"/>
                          <a:cs typeface="Times New Roman"/>
                        </a:rPr>
                        <a:t> - q</a:t>
                      </a:r>
                      <a:r>
                        <a:rPr lang="hu-HU" sz="20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0*</a:t>
                      </a:r>
                      <a:r>
                        <a:rPr lang="hu-HU" sz="2000" dirty="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hu-HU" sz="20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0*</a:t>
                      </a:r>
                      <a:r>
                        <a:rPr lang="hu-HU" sz="2000" dirty="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hu-HU" sz="20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0*</a:t>
                      </a:r>
                      <a:r>
                        <a:rPr lang="hu-HU" sz="2000" dirty="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hu-HU" sz="20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hu-H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pPr eaLnBrk="1" hangingPunct="1"/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munkatermelékenység </a:t>
            </a:r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változása</a:t>
            </a:r>
            <a:endParaRPr lang="hu-HU" altLang="hu-H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Tartalom helye 2"/>
          <p:cNvSpPr>
            <a:spLocks noGrp="1"/>
          </p:cNvSpPr>
          <p:nvPr>
            <p:ph idx="1"/>
          </p:nvPr>
        </p:nvSpPr>
        <p:spPr>
          <a:xfrm>
            <a:off x="395288" y="1196752"/>
            <a:ext cx="8281168" cy="5472608"/>
          </a:xfrm>
        </p:spPr>
        <p:txBody>
          <a:bodyPr/>
          <a:lstStyle/>
          <a:p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munka termelékenységének elemzésekor általában nem a mutatók nagyságát, hanem ezek változását vizsgáljuk, illetve fel kell tárni az ok-okozati összefüggéseket, és számszerűsíteni kell 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azokat</a:t>
            </a:r>
            <a:endParaRPr lang="hu-HU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munkatermelékenység változásának és az azt befolyásoló tényezők hatásának kimutatásához 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cél olyan mutatószámok kialakítása, használata, amelyek hasznos információt jelentenek a döntéshozóknak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hu-HU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6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B55994-B7DF-4AB2-ACEC-5D6806D0DA87}" type="slidenum">
              <a:rPr lang="hu-HU" altLang="hu-HU" smtClean="0"/>
              <a:pPr/>
              <a:t>24</a:t>
            </a:fld>
            <a:endParaRPr lang="hu-HU" alt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pPr eaLnBrk="1" hangingPunct="1"/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munkaerőköltségek elemei</a:t>
            </a:r>
            <a:endParaRPr lang="hu-HU" altLang="hu-H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6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B55994-B7DF-4AB2-ACEC-5D6806D0DA87}" type="slidenum">
              <a:rPr lang="hu-HU" altLang="hu-HU" smtClean="0"/>
              <a:pPr/>
              <a:t>25</a:t>
            </a:fld>
            <a:endParaRPr lang="hu-HU" altLang="hu-HU" smtClean="0"/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0" name="Táblázat 9"/>
          <p:cNvGraphicFramePr>
            <a:graphicFrameLocks noGrp="1"/>
          </p:cNvGraphicFramePr>
          <p:nvPr/>
        </p:nvGraphicFramePr>
        <p:xfrm>
          <a:off x="323528" y="980728"/>
          <a:ext cx="8424935" cy="5489830"/>
        </p:xfrm>
        <a:graphic>
          <a:graphicData uri="http://schemas.openxmlformats.org/drawingml/2006/table">
            <a:tbl>
              <a:tblPr/>
              <a:tblGrid>
                <a:gridCol w="678807"/>
                <a:gridCol w="881366"/>
                <a:gridCol w="1320147"/>
                <a:gridCol w="1584176"/>
                <a:gridCol w="3960439"/>
              </a:tblGrid>
              <a:tr h="341778">
                <a:tc rowSpan="8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latin typeface="Times New Roman"/>
                          <a:ea typeface="Times New Roman"/>
                        </a:rPr>
                        <a:t>Munkaerőköltségek</a:t>
                      </a:r>
                      <a:endParaRPr lang="hu-HU" sz="1800" dirty="0">
                        <a:latin typeface="Times New Roman"/>
                        <a:ea typeface="Times New Roman"/>
                      </a:endParaRPr>
                    </a:p>
                  </a:txBody>
                  <a:tcPr marL="42749" marR="4274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latin typeface="Times New Roman"/>
                          <a:ea typeface="Times New Roman"/>
                        </a:rPr>
                        <a:t>Kompenzációs  </a:t>
                      </a:r>
                      <a:r>
                        <a:rPr lang="hu-HU" sz="1800" dirty="0">
                          <a:latin typeface="Times New Roman"/>
                          <a:ea typeface="Times New Roman"/>
                        </a:rPr>
                        <a:t>költségek</a:t>
                      </a:r>
                    </a:p>
                  </a:txBody>
                  <a:tcPr marL="42749" marR="4274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latin typeface="Times New Roman"/>
                          <a:ea typeface="Times New Roman"/>
                        </a:rPr>
                        <a:t>Munka-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latin typeface="Times New Roman"/>
                          <a:ea typeface="Times New Roman"/>
                        </a:rPr>
                        <a:t>jövedelem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latin typeface="Times New Roman"/>
                          <a:ea typeface="Times New Roman"/>
                        </a:rPr>
                        <a:t>Kereset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01421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latin typeface="Times New Roman"/>
                          <a:ea typeface="Times New Roman"/>
                        </a:rPr>
                        <a:t>Egyéb munkajövedelem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057001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/>
                          <a:ea typeface="Times New Roman"/>
                        </a:rPr>
                        <a:t>Szociális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/>
                          <a:ea typeface="Times New Roman"/>
                        </a:rPr>
                        <a:t> költségek</a:t>
                      </a:r>
                    </a:p>
                  </a:txBody>
                  <a:tcPr marL="42749" marR="427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Times New Roman"/>
                        </a:rPr>
                        <a:t>Alapszerűen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Times New Roman"/>
                        </a:rPr>
                        <a:t>fizetett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Times New Roman"/>
                        </a:rPr>
                        <a:t> juttatások</a:t>
                      </a:r>
                    </a:p>
                  </a:txBody>
                  <a:tcPr marL="42749" marR="427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/>
                          <a:ea typeface="Times New Roman"/>
                        </a:rPr>
                        <a:t>A munkavállaló által alapokba kötelezően teljesített járulékok, hozzájárulások</a:t>
                      </a:r>
                    </a:p>
                  </a:txBody>
                  <a:tcPr marL="42749" marR="427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latin typeface="Times New Roman"/>
                          <a:ea typeface="Times New Roman"/>
                        </a:rPr>
                        <a:t>Kollektív szerződés, ágazati megállapodás, egyedi munkaszerződés szerint teljesített szociális hozzájárulások</a:t>
                      </a:r>
                    </a:p>
                  </a:txBody>
                  <a:tcPr marL="42749" marR="427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136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/>
                          <a:ea typeface="Times New Roman"/>
                        </a:rPr>
                        <a:t>A munkavállalónak közvetlenül nyújtott szociális juttatások, valamint a munkavállalók érdekében teljesített szociális hozzájárulások</a:t>
                      </a:r>
                    </a:p>
                  </a:txBody>
                  <a:tcPr marL="42749" marR="427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4177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/>
                          <a:ea typeface="Times New Roman"/>
                        </a:rPr>
                        <a:t>Szakoktatás, képzés és továbbképzés költségei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4177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/>
                          <a:ea typeface="Times New Roman"/>
                        </a:rPr>
                        <a:t>Egyéb munkaerőköltségek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4177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latin typeface="Times New Roman"/>
                          <a:ea typeface="Times New Roman"/>
                        </a:rPr>
                        <a:t>Adók, támogatások</a:t>
                      </a: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pPr eaLnBrk="1" hangingPunct="1"/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bérgazdálkodás </a:t>
            </a:r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elemzése </a:t>
            </a:r>
            <a:endParaRPr lang="hu-HU" altLang="hu-H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Tartalom helye 2"/>
          <p:cNvSpPr>
            <a:spLocks noGrp="1"/>
          </p:cNvSpPr>
          <p:nvPr>
            <p:ph idx="1"/>
          </p:nvPr>
        </p:nvSpPr>
        <p:spPr>
          <a:xfrm>
            <a:off x="395288" y="1196752"/>
            <a:ext cx="8281168" cy="5472608"/>
          </a:xfrm>
        </p:spPr>
        <p:txBody>
          <a:bodyPr/>
          <a:lstStyle/>
          <a:p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bérgazdálkodás elemzése során vizsgálhatjuk a munkaerőköltségeket 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és 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azok változását, valamint más szempontból vizsgálhatjuk a személyi jellegű ráfordításokat is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bérköltségek vizsgálata során a következő elemzések végezhetők el:</a:t>
            </a:r>
          </a:p>
          <a:p>
            <a:pPr lvl="1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 bérköltség vizsgálata különböző ismérvek alapján (bérszerkezet, költségviselők, létszámcsoportok, stb.).</a:t>
            </a:r>
          </a:p>
          <a:p>
            <a:pPr lvl="1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Az átlagbérek elemzése.</a:t>
            </a:r>
            <a:endParaRPr lang="hu-HU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6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B55994-B7DF-4AB2-ACEC-5D6806D0DA87}" type="slidenum">
              <a:rPr lang="hu-HU" altLang="hu-HU" smtClean="0"/>
              <a:pPr/>
              <a:t>26</a:t>
            </a:fld>
            <a:endParaRPr lang="hu-HU" alt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pPr eaLnBrk="1" hangingPunct="1"/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bérgazdálkodás </a:t>
            </a:r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elemzése </a:t>
            </a:r>
            <a:endParaRPr lang="hu-HU" altLang="hu-H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Tartalom helye 2"/>
          <p:cNvSpPr>
            <a:spLocks noGrp="1"/>
          </p:cNvSpPr>
          <p:nvPr>
            <p:ph idx="1"/>
          </p:nvPr>
        </p:nvSpPr>
        <p:spPr>
          <a:xfrm>
            <a:off x="395288" y="1196752"/>
            <a:ext cx="8281168" cy="2232248"/>
          </a:xfrm>
        </p:spPr>
        <p:txBody>
          <a:bodyPr/>
          <a:lstStyle/>
          <a:p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különböző elemzésekhez viszonyszámokat, átlagokat és indexeket is felhasználhatunk. A bérek elemzése mellett vizsgálni kell a bérek és a termelés kapcsolatát, alakulását 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is. </a:t>
            </a:r>
          </a:p>
        </p:txBody>
      </p:sp>
      <p:sp>
        <p:nvSpPr>
          <p:cNvPr id="18436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B55994-B7DF-4AB2-ACEC-5D6806D0DA87}" type="slidenum">
              <a:rPr lang="hu-HU" altLang="hu-HU" smtClean="0"/>
              <a:pPr/>
              <a:t>27</a:t>
            </a:fld>
            <a:endParaRPr lang="hu-HU" altLang="hu-HU" smtClean="0"/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70657" name="Object 1"/>
          <p:cNvGraphicFramePr>
            <a:graphicFrameLocks noChangeAspect="1"/>
          </p:cNvGraphicFramePr>
          <p:nvPr/>
        </p:nvGraphicFramePr>
        <p:xfrm>
          <a:off x="1907704" y="3861048"/>
          <a:ext cx="5040559" cy="864096"/>
        </p:xfrm>
        <a:graphic>
          <a:graphicData uri="http://schemas.openxmlformats.org/presentationml/2006/ole">
            <p:oleObj spid="_x0000_s70657" name="Egyenlet" r:id="rId4" imgW="2413000" imgH="431800" progId="Equation.3">
              <p:embed/>
            </p:oleObj>
          </a:graphicData>
        </a:graphic>
      </p:graphicFrame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70659" name="Object 3"/>
          <p:cNvGraphicFramePr>
            <a:graphicFrameLocks noChangeAspect="1"/>
          </p:cNvGraphicFramePr>
          <p:nvPr/>
        </p:nvGraphicFramePr>
        <p:xfrm>
          <a:off x="1043608" y="5373216"/>
          <a:ext cx="6608518" cy="859086"/>
        </p:xfrm>
        <a:graphic>
          <a:graphicData uri="http://schemas.openxmlformats.org/presentationml/2006/ole">
            <p:oleObj spid="_x0000_s70659" name="Egyenlet" r:id="rId5" imgW="3263900" imgH="431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5538"/>
          </a:xfrm>
        </p:spPr>
        <p:txBody>
          <a:bodyPr/>
          <a:lstStyle/>
          <a:p>
            <a:pPr eaLnBrk="1" hangingPunct="1"/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munkaerő-gazdálkodás elemzése</a:t>
            </a:r>
            <a:endParaRPr lang="hu-HU" altLang="hu-HU" sz="40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Tartalom helye 2"/>
          <p:cNvSpPr>
            <a:spLocks noGrp="1"/>
          </p:cNvSpPr>
          <p:nvPr>
            <p:ph idx="1"/>
          </p:nvPr>
        </p:nvSpPr>
        <p:spPr>
          <a:xfrm>
            <a:off x="395288" y="1484313"/>
            <a:ext cx="8353425" cy="537368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létszám nagysága és összetétele</a:t>
            </a:r>
          </a:p>
          <a:p>
            <a:pPr>
              <a:lnSpc>
                <a:spcPct val="150000"/>
              </a:lnSpc>
            </a:pPr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munkaidő kihasználás</a:t>
            </a:r>
          </a:p>
          <a:p>
            <a:pPr>
              <a:lnSpc>
                <a:spcPct val="150000"/>
              </a:lnSpc>
            </a:pPr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munkaügyi tényezők és a termelés kapcsolatának a vizsgálata</a:t>
            </a:r>
          </a:p>
          <a:p>
            <a:pPr>
              <a:lnSpc>
                <a:spcPct val="150000"/>
              </a:lnSpc>
            </a:pPr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munkatermelékenység vizsgálata </a:t>
            </a:r>
          </a:p>
        </p:txBody>
      </p:sp>
      <p:sp>
        <p:nvSpPr>
          <p:cNvPr id="10244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C5BA97-A8B7-4F7B-B9DB-16F87D624128}" type="slidenum">
              <a:rPr lang="hu-HU" altLang="hu-HU" smtClean="0"/>
              <a:pPr/>
              <a:t>3</a:t>
            </a:fld>
            <a:endParaRPr lang="hu-HU" alt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/>
          <a:lstStyle/>
          <a:p>
            <a:pPr eaLnBrk="1" hangingPunct="1"/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munkaerő-szükséglet meghatározása</a:t>
            </a:r>
            <a:endParaRPr lang="hu-HU" altLang="hu-HU" sz="40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Tartalom helye 2"/>
          <p:cNvSpPr>
            <a:spLocks noGrp="1"/>
          </p:cNvSpPr>
          <p:nvPr>
            <p:ph idx="1"/>
          </p:nvPr>
        </p:nvSpPr>
        <p:spPr>
          <a:xfrm>
            <a:off x="323850" y="1052513"/>
            <a:ext cx="8569325" cy="5805487"/>
          </a:xfrm>
        </p:spPr>
        <p:txBody>
          <a:bodyPr/>
          <a:lstStyle/>
          <a:p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munkaerő gazdálkodás fontos területe a különböző feladatok ellátásához szükséges létszám nagyságának, az ún. munkaerő-szükségletnek a megállapítása.</a:t>
            </a:r>
          </a:p>
          <a:p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elemzések során átlagos létszámadatokat használunk, ami az elemzés időszakára vonatkozóan a munkavállalók létszámnyilvántartása alapján számított mutatószám.</a:t>
            </a:r>
          </a:p>
          <a:p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munkaerő szükséglet meghatározásának egyik eszköze a munkakörelemzés</a:t>
            </a:r>
            <a:endParaRPr lang="hu-HU" altLang="hu-HU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D3E391-0B6A-4CD7-945D-C765E75A9C9E}" type="slidenum">
              <a:rPr lang="hu-HU" altLang="hu-HU" smtClean="0"/>
              <a:pPr/>
              <a:t>4</a:t>
            </a:fld>
            <a:endParaRPr lang="hu-HU" alt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/>
          <a:lstStyle/>
          <a:p>
            <a:pPr eaLnBrk="1" hangingPunct="1"/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munkakörelemzés</a:t>
            </a:r>
            <a:endParaRPr lang="hu-HU" altLang="hu-HU" sz="40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Tartalom helye 2"/>
          <p:cNvSpPr>
            <a:spLocks noGrp="1"/>
          </p:cNvSpPr>
          <p:nvPr>
            <p:ph idx="1"/>
          </p:nvPr>
        </p:nvSpPr>
        <p:spPr>
          <a:xfrm>
            <a:off x="323850" y="1052513"/>
            <a:ext cx="8569325" cy="5805487"/>
          </a:xfrm>
        </p:spPr>
        <p:txBody>
          <a:bodyPr/>
          <a:lstStyle/>
          <a:p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… során feltárják a különböző munkakörök jellemzőit, a munkakörre ható terheléseket, a vele szemben támasztott követelményeket, valamint a munkakör betöltéséhez szükséges ismertet, tudást.</a:t>
            </a:r>
          </a:p>
          <a:p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teljesítendő feladatokból, valamint ezekből az elemzésekből kiindulva határozzák meg munkakörönként, munkaköri csoportokként, az adott területen végzendő munka sajátosságait figyelembe véve, hogy milyen nagyságú és összetételű létszámra van szükség.</a:t>
            </a:r>
            <a:endParaRPr lang="hu-HU" altLang="hu-HU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2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5DF6B1-91B5-40CC-A5B6-522441EEF110}" type="slidenum">
              <a:rPr lang="hu-HU" altLang="hu-HU" smtClean="0"/>
              <a:pPr/>
              <a:t>5</a:t>
            </a:fld>
            <a:endParaRPr lang="hu-HU" alt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/>
          <a:lstStyle/>
          <a:p>
            <a:pPr eaLnBrk="1" hangingPunct="1"/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munkakörelemzés 2.</a:t>
            </a:r>
            <a:endParaRPr lang="hu-HU" altLang="hu-HU" sz="40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323850" y="1052513"/>
            <a:ext cx="8569325" cy="580548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munkakörök elemzése nagyban hozzájárulhat a hatékonyság növeléséhez is, hiszen többek között feltárják</a:t>
            </a:r>
          </a:p>
          <a:p>
            <a:pPr>
              <a:defRPr/>
            </a:pP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munkakörök közötti párhuzamosságokat,</a:t>
            </a:r>
          </a:p>
          <a:p>
            <a:pPr>
              <a:defRPr/>
            </a:pP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felesleges funkciókat, illetve azt, hogy</a:t>
            </a:r>
          </a:p>
          <a:p>
            <a:pPr>
              <a:defRPr/>
            </a:pP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mely feladatok ellátása hiányzik a szervezetből és</a:t>
            </a:r>
          </a:p>
          <a:p>
            <a:pPr>
              <a:defRPr/>
            </a:pP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összességében milyen erőforrásokkal oldhatók meg a feladatok,</a:t>
            </a:r>
          </a:p>
          <a:p>
            <a:pPr>
              <a:defRPr/>
            </a:pP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hol találhatók kapacitás feleslegek vagy hiányok.</a:t>
            </a:r>
            <a:endParaRPr lang="hu-HU" altLang="hu-HU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9D640D-E398-4B88-8AF5-959AF8370E2D}" type="slidenum">
              <a:rPr lang="hu-HU" altLang="hu-HU" smtClean="0"/>
              <a:pPr/>
              <a:t>6</a:t>
            </a:fld>
            <a:endParaRPr lang="hu-HU" alt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/>
          <a:lstStyle/>
          <a:p>
            <a:pPr eaLnBrk="1" hangingPunct="1"/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munkaerő-szükséglet </a:t>
            </a:r>
            <a:endParaRPr lang="hu-HU" altLang="hu-HU" sz="40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Tartalom helye 2"/>
          <p:cNvSpPr>
            <a:spLocks noGrp="1"/>
          </p:cNvSpPr>
          <p:nvPr>
            <p:ph idx="1"/>
          </p:nvPr>
        </p:nvSpPr>
        <p:spPr>
          <a:xfrm>
            <a:off x="323850" y="2924175"/>
            <a:ext cx="8569325" cy="3933825"/>
          </a:xfrm>
        </p:spPr>
        <p:txBody>
          <a:bodyPr/>
          <a:lstStyle/>
          <a:p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munkaerő fedezetnek (a feladatok ellátásához rendelkezésre álló létszám) és</a:t>
            </a:r>
          </a:p>
          <a:p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munkaerő szükségletnek (a feladatok ellátásához szükséges létszám)</a:t>
            </a:r>
          </a:p>
          <a:p>
            <a:pPr>
              <a:buFontTx/>
              <a:buNone/>
            </a:pPr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egyensúlyban kell lennie egymással. </a:t>
            </a:r>
            <a:endParaRPr lang="hu-HU" altLang="hu-HU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2568B7-0938-4441-8CA5-00E8E81FC43E}" type="slidenum">
              <a:rPr lang="hu-HU" altLang="hu-HU" smtClean="0"/>
              <a:pPr/>
              <a:t>7</a:t>
            </a:fld>
            <a:endParaRPr lang="hu-HU" altLang="hu-HU" smtClean="0"/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hu-HU"/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250825" y="1268413"/>
          <a:ext cx="8713788" cy="1206500"/>
        </p:xfrm>
        <a:graphic>
          <a:graphicData uri="http://schemas.openxmlformats.org/presentationml/2006/ole">
            <p:oleObj spid="_x0000_s1026" name="Equation" r:id="rId4" imgW="4813200" imgH="634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/>
          <a:lstStyle/>
          <a:p>
            <a:pPr eaLnBrk="1" hangingPunct="1"/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munkaerő-felhasználás</a:t>
            </a:r>
            <a:endParaRPr lang="hu-HU" altLang="hu-HU" sz="40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Tartalom helye 2"/>
          <p:cNvSpPr>
            <a:spLocks noGrp="1"/>
          </p:cNvSpPr>
          <p:nvPr>
            <p:ph idx="1"/>
          </p:nvPr>
        </p:nvSpPr>
        <p:spPr>
          <a:xfrm>
            <a:off x="323850" y="2492375"/>
            <a:ext cx="8496300" cy="4365625"/>
          </a:xfrm>
        </p:spPr>
        <p:txBody>
          <a:bodyPr/>
          <a:lstStyle/>
          <a:p>
            <a:r>
              <a:rPr lang="hu-HU" sz="3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Azt mutatja meg, hogy az állományi létszámnak naponta átlagosan hány százaléka veszi fel a munkát, és segítségével számszerűsíthető a hiányzók aránya is.</a:t>
            </a:r>
          </a:p>
          <a:p>
            <a:r>
              <a:rPr lang="hu-HU" sz="30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vállalkozásnál rendelkezésre álló létszám csak lehetőség, ezért a létszám elemzése során vizsgálni kell a munkát felvevő és a hiányzó létszám nagyságának, illetve arányának alakulását is.</a:t>
            </a:r>
            <a:endParaRPr lang="hu-HU" altLang="hu-HU" sz="300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56B864-0E2B-4E05-A856-BBCB85D92995}" type="slidenum">
              <a:rPr lang="hu-HU" altLang="hu-HU" smtClean="0"/>
              <a:pPr/>
              <a:t>8</a:t>
            </a:fld>
            <a:endParaRPr lang="hu-HU" altLang="hu-HU" smtClean="0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hu-HU"/>
          </a:p>
        </p:txBody>
      </p:sp>
      <p:graphicFrame>
        <p:nvGraphicFramePr>
          <p:cNvPr id="2050" name="Object 1"/>
          <p:cNvGraphicFramePr>
            <a:graphicFrameLocks noChangeAspect="1"/>
          </p:cNvGraphicFramePr>
          <p:nvPr/>
        </p:nvGraphicFramePr>
        <p:xfrm>
          <a:off x="539750" y="1125538"/>
          <a:ext cx="8135938" cy="935037"/>
        </p:xfrm>
        <a:graphic>
          <a:graphicData uri="http://schemas.openxmlformats.org/presentationml/2006/ole">
            <p:oleObj spid="_x0000_s2050" name="Equation" r:id="rId4" imgW="3657600" imgH="40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/>
          <a:lstStyle/>
          <a:p>
            <a:pPr eaLnBrk="1" hangingPunct="1"/>
            <a:r>
              <a:rPr lang="hu-H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létszám összetételének alakulása</a:t>
            </a:r>
            <a:endParaRPr lang="hu-HU" altLang="hu-HU" sz="40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Tartalom helye 2"/>
          <p:cNvSpPr>
            <a:spLocks noGrp="1"/>
          </p:cNvSpPr>
          <p:nvPr>
            <p:ph idx="1"/>
          </p:nvPr>
        </p:nvSpPr>
        <p:spPr>
          <a:xfrm>
            <a:off x="323850" y="908050"/>
            <a:ext cx="8569325" cy="59499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hu-HU" sz="28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Vizsgálhatjuk például a létszám összetételét, valamint annak alakulását</a:t>
            </a:r>
          </a:p>
          <a:p>
            <a:pPr marL="755650" lvl="1" indent="-355600"/>
            <a:r>
              <a:rPr lang="hu-HU" sz="24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munkaidő hossza,</a:t>
            </a:r>
          </a:p>
          <a:p>
            <a:pPr marL="755650" lvl="1" indent="-355600"/>
            <a:r>
              <a:rPr lang="hu-HU" sz="24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munkaköri csoportok,</a:t>
            </a:r>
          </a:p>
          <a:p>
            <a:pPr marL="755650" lvl="1" indent="-355600"/>
            <a:r>
              <a:rPr lang="hu-HU" sz="24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szakképzettség,</a:t>
            </a:r>
          </a:p>
          <a:p>
            <a:pPr marL="755650" lvl="1" indent="-355600"/>
            <a:r>
              <a:rPr lang="hu-HU" sz="24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életkor,</a:t>
            </a:r>
          </a:p>
          <a:p>
            <a:pPr marL="755650" lvl="1" indent="-355600"/>
            <a:r>
              <a:rPr lang="hu-HU" sz="24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munkában eltöltött idő,</a:t>
            </a:r>
          </a:p>
          <a:p>
            <a:pPr marL="755650" lvl="1" indent="-355600"/>
            <a:r>
              <a:rPr lang="hu-HU" sz="24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vállalkozásnál eltöltött idő,</a:t>
            </a:r>
          </a:p>
          <a:p>
            <a:pPr marL="755650" lvl="1" indent="-355600"/>
            <a:r>
              <a:rPr lang="hu-HU" sz="24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nemek</a:t>
            </a:r>
          </a:p>
          <a:p>
            <a:pPr marL="0" indent="0">
              <a:buFontTx/>
              <a:buNone/>
            </a:pPr>
            <a:r>
              <a:rPr lang="hu-HU" sz="28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és más szempontok szerinti bontásban is.</a:t>
            </a:r>
          </a:p>
          <a:p>
            <a:pPr marL="0" indent="0">
              <a:buFontTx/>
              <a:buNone/>
            </a:pPr>
            <a:r>
              <a:rPr lang="hu-HU" sz="280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létszám összetételének elemzéséhez, a létszámarányok alakulásának vizsgálatához alapvetően megoszlási viszonyszámokat alkalmazunk.</a:t>
            </a:r>
            <a:endParaRPr lang="hu-HU" altLang="hu-HU" sz="280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Dia számának hely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6EE45A-566B-4E00-8A46-1100D3C414AA}" type="slidenum">
              <a:rPr lang="hu-HU" altLang="hu-HU" smtClean="0"/>
              <a:pPr/>
              <a:t>9</a:t>
            </a:fld>
            <a:endParaRPr lang="hu-HU" alt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2621</TotalTime>
  <Words>1353</Words>
  <Application>Microsoft Office PowerPoint</Application>
  <PresentationFormat>Diavetítés a képernyőre (4:3 oldalarány)</PresentationFormat>
  <Paragraphs>224</Paragraphs>
  <Slides>27</Slides>
  <Notes>23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27</vt:i4>
      </vt:variant>
    </vt:vector>
  </HeadingPairs>
  <TitlesOfParts>
    <vt:vector size="33" baseType="lpstr">
      <vt:lpstr>Arial</vt:lpstr>
      <vt:lpstr>Algerian</vt:lpstr>
      <vt:lpstr>Bradley Hand ITC</vt:lpstr>
      <vt:lpstr>Times New Roman</vt:lpstr>
      <vt:lpstr>Alapértelmezett terv</vt:lpstr>
      <vt:lpstr>Microsoft Equation 3.0</vt:lpstr>
      <vt:lpstr>Gazdasági és PÉNZÜGYI Elemzés 8.</vt:lpstr>
      <vt:lpstr>Munkaerő és bérgazdálkodás elemzése</vt:lpstr>
      <vt:lpstr>A munkaerő-gazdálkodás elemzése</vt:lpstr>
      <vt:lpstr>A munkaerő-szükséglet meghatározása</vt:lpstr>
      <vt:lpstr>A munkakörelemzés</vt:lpstr>
      <vt:lpstr>A munkakörelemzés 2.</vt:lpstr>
      <vt:lpstr>A munkaerő-szükséglet </vt:lpstr>
      <vt:lpstr>A munkaerő-felhasználás</vt:lpstr>
      <vt:lpstr>A létszám összetételének alakulása</vt:lpstr>
      <vt:lpstr>A munkaerőmozgás vizsgálata</vt:lpstr>
      <vt:lpstr>A munkaerőmozgás típusai</vt:lpstr>
      <vt:lpstr>A munkaerőmozgás mutatói</vt:lpstr>
      <vt:lpstr>A munkaidő kihasználás elemzése</vt:lpstr>
      <vt:lpstr>Munkaidő kihasználás</vt:lpstr>
      <vt:lpstr>Az egész napos távollét </vt:lpstr>
      <vt:lpstr>Az egész napos távollétek fajtái</vt:lpstr>
      <vt:lpstr>A törtnapi távollét </vt:lpstr>
      <vt:lpstr>A munkaidő-kihasználás</vt:lpstr>
      <vt:lpstr>A munkaerő felhasználás és a termelés kapcsolata </vt:lpstr>
      <vt:lpstr>A munkatermelékenység elemzése</vt:lpstr>
      <vt:lpstr>Munkatermelékenység</vt:lpstr>
      <vt:lpstr>A termelési érték és a munkaerő gazdálkodás kapcsolatának vizsgálata a láncbehelyettesítés módszerével</vt:lpstr>
      <vt:lpstr>A munkaerő gazdálkodás tényezőinek hatása a termelési értékre</vt:lpstr>
      <vt:lpstr>A munkatermelékenység változása</vt:lpstr>
      <vt:lpstr>A munkaerőköltségek elemei</vt:lpstr>
      <vt:lpstr>A bérgazdálkodás elemzése </vt:lpstr>
      <vt:lpstr>A bérgazdálkodás elemzése </vt:lpstr>
    </vt:vector>
  </TitlesOfParts>
  <Company>DE-AVK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Vállalkozások finanszírozása</dc:title>
  <dc:creator>Dr. Tarnóczi Tibor</dc:creator>
  <cp:lastModifiedBy>Dr. Tarnóczi Tibor</cp:lastModifiedBy>
  <cp:revision>401</cp:revision>
  <dcterms:created xsi:type="dcterms:W3CDTF">2009-02-09T14:00:32Z</dcterms:created>
  <dcterms:modified xsi:type="dcterms:W3CDTF">2014-11-17T13:52:18Z</dcterms:modified>
</cp:coreProperties>
</file>