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F8DD78"/>
    <a:srgbClr val="FFFFD1"/>
    <a:srgbClr val="D7FFAF"/>
    <a:srgbClr val="E4FFC9"/>
    <a:srgbClr val="FFFF99"/>
    <a:srgbClr val="99FF33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3ADB73-A8AD-43A0-B58E-A4DAB4D5BA32}" type="datetimeFigureOut">
              <a:rPr lang="hu-HU"/>
              <a:pPr>
                <a:defRPr/>
              </a:pPr>
              <a:t>2014.12.02.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E49A68-EE05-46C2-B529-31F6AEC17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F76F5E-8A40-4436-B43F-E8D511236B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21508" name="Dia számának hely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D2E86-3938-4831-9EE0-F0978A80A0A4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1CD4-EE67-4327-B97A-E0B9BF2430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8880-EF6D-4243-9AA1-D4A5D9B298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1D0D-7660-44B1-8BEC-CD8EB53F4C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74CE-F2C2-4B6F-8D77-E8F44AAB95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8291-FCB2-41DB-9D13-9754F1FB29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99CF-492A-45C4-A46B-068AE2DF69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DE1CD-0677-42BE-9F28-E432784004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8B11-4744-4252-8C9E-DA3D954C87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70E76-C468-4146-9C2E-A488895A5C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669CA-B82C-4B00-ADB7-7A2C25F63B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06A22-B6CE-42D6-A586-E03F71A664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7FFAF"/>
            </a:gs>
            <a:gs pos="100000">
              <a:srgbClr val="FFF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440AB8C-8001-4388-808B-6E57D29A14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2232025"/>
          </a:xfrm>
        </p:spPr>
        <p:txBody>
          <a:bodyPr/>
          <a:lstStyle/>
          <a:p>
            <a:pPr eaLnBrk="1" hangingPunct="1"/>
            <a:r>
              <a:rPr lang="hu-HU" altLang="hu-HU" sz="4800" dirty="0" smtClean="0">
                <a:solidFill>
                  <a:srgbClr val="3399FF"/>
                </a:solidFill>
                <a:latin typeface="Algerian" pitchFamily="82" charset="0"/>
              </a:rPr>
              <a:t>Gazdasági és PÉNZÜGYI Elemzés</a:t>
            </a:r>
            <a:br>
              <a:rPr lang="hu-HU" altLang="hu-HU" sz="4800" dirty="0" smtClean="0">
                <a:solidFill>
                  <a:srgbClr val="3399FF"/>
                </a:solidFill>
                <a:latin typeface="Algerian" pitchFamily="82" charset="0"/>
              </a:rPr>
            </a:br>
            <a:r>
              <a:rPr lang="hu-HU" altLang="hu-HU" sz="4800" dirty="0" smtClean="0">
                <a:solidFill>
                  <a:srgbClr val="FF0000"/>
                </a:solidFill>
                <a:latin typeface="Algerian" pitchFamily="82" charset="0"/>
              </a:rPr>
              <a:t>9.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331913" y="494188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31913" y="5084763"/>
            <a:ext cx="6400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hu-H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Dr. Tarnóczi Tibor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PARTIUMI KERESZTÉNY EGYETEM</a:t>
            </a:r>
          </a:p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KÖZGAZDASÁGTUDOMÁNYI KAR</a:t>
            </a:r>
            <a:b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NAGYVÁRAD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Használhatósági fok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400600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használhatósági fok mutatót a tárgyi eszközök csoportjai szerint kell megállapítani és a változását több év átlagában kell vizsgálni.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Kedvezőnek tekinthető, ha a mutató minél közelebb van a 100 százalékhoz.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csökkenése az állag romlására utal, ennek következtében növekedhet az üzemeltetési, fenntartási költség a vállalkozásnál.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használhatósági fok mutatója mellett számszerűsíthető még az egyes tárgyi eszközcsoportok átlagos életkora, illetve a nullára leírt eszközök arányának változása is.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Kapacitás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/>
          <a:lstStyle/>
          <a:p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kapacitás a gazdaságtanban egy elméleti teljesítőképességet jelent.</a:t>
            </a:r>
          </a:p>
          <a:p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Azt a teljesítményt jelenti, amelyet optimális feltételek megléte esetén maximálisan létre lehet hozni az adott eszközzel.</a:t>
            </a:r>
          </a:p>
          <a:p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elméleti teljesítőképesség nem a valóságos, hanem az ideális körülmények mellett elérhető teljesítményt fejezi ki.</a:t>
            </a:r>
          </a:p>
          <a:p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elméleti teljesítőképességet általában nem használják ki teljes mértékben a vállalkozások, de jelentős előnyökkel jár, ha a kihasználtság megközelíti a 100%-ot.</a:t>
            </a:r>
            <a:endParaRPr lang="hu-HU" sz="3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Kapacitás-kihasználást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ösztönző tényezők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8208912" cy="5157192"/>
          </a:xfrm>
        </p:spPr>
        <p:txBody>
          <a:bodyPr/>
          <a:lstStyle/>
          <a:p>
            <a:pPr lvl="1" indent="-560388">
              <a:tabLst>
                <a:tab pos="182563" algn="l"/>
              </a:tabLst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lekötött tőkének jelentős része testesül meg a tárgyi eszközökben.</a:t>
            </a:r>
          </a:p>
          <a:p>
            <a:pPr lvl="1" indent="-560388">
              <a:tabLst>
                <a:tab pos="182563" algn="l"/>
              </a:tabLst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kapacitáskihasználás közvetlen kapcsolatban áll a jövedelmezőséggel.</a:t>
            </a:r>
          </a:p>
          <a:p>
            <a:pPr lvl="1" indent="-560388">
              <a:tabLst>
                <a:tab pos="182563" algn="l"/>
              </a:tabLst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gyors technikai fejlődéssel együtt jár a nagymérvű erkölcsi avulás.</a:t>
            </a:r>
          </a:p>
          <a:p>
            <a:pPr lvl="1" indent="-560388">
              <a:tabLst>
                <a:tab pos="182563" algn="l"/>
              </a:tabLst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Általában korlátozott az új beruházásokra rendelkezésre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álló pénzügyi fedezet.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Elemzési területek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08912" cy="5445224"/>
          </a:xfrm>
        </p:spPr>
        <p:txBody>
          <a:bodyPr/>
          <a:lstStyle/>
          <a:p>
            <a:pPr marL="539750" lvl="1" indent="-357188">
              <a:lnSpc>
                <a:spcPct val="200000"/>
              </a:lnSpc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Kapacitáskihasználás vizsgálata értékmutatók alapján</a:t>
            </a:r>
          </a:p>
          <a:p>
            <a:pPr marL="539750" lvl="1" indent="-357188">
              <a:lnSpc>
                <a:spcPct val="200000"/>
              </a:lnSpc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Műszaki kapacitáskihasználás vizsgálata</a:t>
            </a:r>
          </a:p>
          <a:p>
            <a:pPr marL="539750" lvl="1" indent="-357188">
              <a:lnSpc>
                <a:spcPct val="200000"/>
              </a:lnSpc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Gazdasági kapacitáskihasználás vizsgálata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Értékmutatók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51520" y="1700809"/>
          <a:ext cx="8640960" cy="648072"/>
        </p:xfrm>
        <a:graphic>
          <a:graphicData uri="http://schemas.openxmlformats.org/presentationml/2006/ole">
            <p:oleObj spid="_x0000_s25604" name="Equation" r:id="rId3" imgW="5156200" imgH="393700" progId="Equation.3">
              <p:embed/>
            </p:oleObj>
          </a:graphicData>
        </a:graphic>
      </p:graphicFrame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0" y="3140968"/>
          <a:ext cx="9063038" cy="1014412"/>
        </p:xfrm>
        <a:graphic>
          <a:graphicData uri="http://schemas.openxmlformats.org/presentationml/2006/ole">
            <p:oleObj spid="_x0000_s25606" name="Equation" r:id="rId4" imgW="6006960" imgH="660240" progId="Equation.3">
              <p:embed/>
            </p:oleObj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763688" y="4941168"/>
          <a:ext cx="6260670" cy="720079"/>
        </p:xfrm>
        <a:graphic>
          <a:graphicData uri="http://schemas.openxmlformats.org/presentationml/2006/ole">
            <p:oleObj spid="_x0000_s25608" name="Equation" r:id="rId5" imgW="33782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Rugalmassági 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5877272"/>
          </a:xfrm>
        </p:spPr>
        <p:txBody>
          <a:bodyPr/>
          <a:lstStyle/>
          <a:p>
            <a:pPr lvl="1" indent="-560388">
              <a:tabLst>
                <a:tab pos="182563" algn="l"/>
              </a:tabLst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mutatóból megállapítható, hogy egy %-os termelésnövekedés hány %-os tárgyi eszközérték növekedéssel jár együtt.</a:t>
            </a:r>
          </a:p>
          <a:p>
            <a:pPr lvl="1" indent="-560388">
              <a:tabLst>
                <a:tab pos="182563" algn="l"/>
              </a:tabLst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csak egyedileg és nem vállalkozási szinten számítható valamennyi aktivált eszközfajtára, sőt beruházásokra is.</a:t>
            </a:r>
          </a:p>
          <a:p>
            <a:pPr lvl="1" indent="-560388">
              <a:tabLst>
                <a:tab pos="182563" algn="l"/>
              </a:tabLst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rugalmassági mutató mellett számítható a tárgyi eszközök forgási sebessége, ami megmutatja, hogy a tárgyi eszközök értéke hányszor térül meg az árbevételben a vizsgált időtartam alatt.</a:t>
            </a:r>
          </a:p>
          <a:p>
            <a:pPr lvl="1" indent="-560388">
              <a:tabLst>
                <a:tab pos="182563" algn="l"/>
              </a:tabLst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Ennek a mutatónak az alkalmazásából hasznos információkhoz juthatunk a vállalkozások tárgyi eszköz hasznosításával kapcsolatban. 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Vállalati kapacitás-kihasználás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196752"/>
            <a:ext cx="7488832" cy="5661248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vállalkozásoknál a rendelkezésre álló gépek, berendezések általában nem vesznek részt teljes számban a tevékenység folytatásában, lehetnek olyan gépek, berendezések, amelyek pl. nem működőképesek, illetve a működőképes gépek sem vesznek részt a termelésben minden esetben.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Ez alapján beszélhetünk rendelkezésre álló, üzemképes és üzemelő gépekről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Kapacitásmutatók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395536" y="1340768"/>
          <a:ext cx="8424936" cy="720080"/>
        </p:xfrm>
        <a:graphic>
          <a:graphicData uri="http://schemas.openxmlformats.org/presentationml/2006/ole">
            <p:oleObj spid="_x0000_s30725" name="Equation" r:id="rId3" imgW="4648200" imgH="406400" progId="Equation.3">
              <p:embed/>
            </p:oleObj>
          </a:graphicData>
        </a:graphic>
      </p:graphicFrame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827584" y="2708920"/>
          <a:ext cx="7920880" cy="720080"/>
        </p:xfrm>
        <a:graphic>
          <a:graphicData uri="http://schemas.openxmlformats.org/presentationml/2006/ole">
            <p:oleObj spid="_x0000_s30727" name="Equation" r:id="rId4" imgW="4191000" imgH="393700" progId="Equation.3">
              <p:embed/>
            </p:oleObj>
          </a:graphicData>
        </a:graphic>
      </p:graphicFrame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323528" y="3933056"/>
          <a:ext cx="8208912" cy="648072"/>
        </p:xfrm>
        <a:graphic>
          <a:graphicData uri="http://schemas.openxmlformats.org/presentationml/2006/ole">
            <p:oleObj spid="_x0000_s30729" name="Equation" r:id="rId5" imgW="5067300" imgH="393700" progId="Equation.3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611560" y="5661248"/>
          <a:ext cx="7704856" cy="360040"/>
        </p:xfrm>
        <a:graphic>
          <a:graphicData uri="http://schemas.openxmlformats.org/presentationml/2006/ole">
            <p:oleObj spid="_x0000_s30731" name="Equation" r:id="rId6" imgW="47625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Műszaki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kapacitás-kihasználás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196752"/>
            <a:ext cx="8064896" cy="4896544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kapacitáskihasználás során alkalmazott mutatókat tárgyi eszköz csoportonként állapítjuk meg, az adatokat pedig analitikus nyilvántartásból nyerhetjük.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Ezek az eszközök viszonylag nagy értékűek, tőkelekötésük jelentős pénzügyi terhet jelent, ezért fontos a gépenkénti vizsgálat is.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változás vizsgálatán kívül a változáshoz vezető okok vizsgálata, feltárása is szükséges.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Kapacitás-kihasználás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628800"/>
            <a:ext cx="8064896" cy="44644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kapacitás kihasználást meghatározza a rendelkezésre álló eszközállomány és az egységnyi eszközre jutó naptári időalap. 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kapacitáskihasználás általánosan a termelés és a kapacitás viszonyát mutatja be.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Tárgyi eszközgazdálkodás elemzése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517232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tárgyi eszközök olyan materiális vagyontárgyak, amelyek a gazdálkodó tevékenységét közvetlenül vagy közvetetten, tartósan – legalább egy éven túl – szolgálják, s ezen idő alatt fokozatosan vesztik el értéküket, valamint a tenyészállatok.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Rendeltetésük többnyire állandó, megtartják eredeti alakjukat, feladatuk a termelési, az üzemi, az igazgatási és egyéb szociális, jóléti, stb. tevékenységekhez igazodik.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Kapacitás-kihasználási 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475656" y="1484784"/>
          <a:ext cx="6336704" cy="1008112"/>
        </p:xfrm>
        <a:graphic>
          <a:graphicData uri="http://schemas.openxmlformats.org/presentationml/2006/ole">
            <p:oleObj spid="_x0000_s34822" name="Equation" r:id="rId3" imgW="2489200" imgH="393700" progId="Equation.3">
              <p:embed/>
            </p:oleObj>
          </a:graphicData>
        </a:graphic>
      </p:graphicFrame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539552" y="3284984"/>
          <a:ext cx="8136904" cy="1008112"/>
        </p:xfrm>
        <a:graphic>
          <a:graphicData uri="http://schemas.openxmlformats.org/presentationml/2006/ole">
            <p:oleObj spid="_x0000_s34824" name="Equation" r:id="rId4" imgW="4991100" imgH="60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Elméleti időalap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4824536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elméleti időalap a maximálisan teljesíthető órák számát jelenti. Egy gép elméleti időalapját a következő összefüggés segítségével számíthatunk ki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(365 nap * 3 műszak * 8 óra/műszak) –</a:t>
            </a:r>
          </a:p>
          <a:p>
            <a:pPr>
              <a:buNone/>
            </a:pP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 1 gépre jutó karbantartási, javítási óra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Hasznos időalap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4824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időszak naptári időalapjából a termelés szempontjából hasznos időalapot kell figyelembe venni, a javítási, karbantartási időt nem.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Ennek nagysága függ a vállalkozás tevékenységének sajátosságaitól.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Kapacitás-kihasználás felbontása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482453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kapacitáskihasználás két részre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bontható</a:t>
            </a:r>
          </a:p>
          <a:p>
            <a:pPr lvl="1">
              <a:lnSpc>
                <a:spcPct val="200000"/>
              </a:lnSpc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időalap (extenzív) és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lvl="1">
              <a:lnSpc>
                <a:spcPct val="200000"/>
              </a:lnSpc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kapacitásnorma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– optimális feltételek esetén egy óra alatt elérhető teljesítmény – (intenzív) kihasználásra.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Extenzív kapacitás-kihasználás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30963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hasznos időalap-kihasználás </a:t>
            </a: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vizsgálata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amit (a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maximális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időalapot)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gépek, eszközök által ténylegesen teljesített munkaórával, gépórával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vizsgálhatjuk. 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115616" y="5085184"/>
          <a:ext cx="7128792" cy="648072"/>
        </p:xfrm>
        <a:graphic>
          <a:graphicData uri="http://schemas.openxmlformats.org/presentationml/2006/ole">
            <p:oleObj spid="_x0000_s37890" name="Egyenlet" r:id="rId3" imgW="4660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Extenzív kapacitás-kihasználás tényezői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53285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alakulását befolyásoló tényezők többek között a munkarend, az átlagos műszakszám, a karbantartáshoz szükséges idő, az állásidő, stb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tényezők kedvező változása javítja 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kapacitáskihasználást.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Intenzív kapacitás-kihasználás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33123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kapacitásnorma 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kihasználása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azokon a területeken, ahol teljesítménykövetelményeket írnak elő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jellemző mutatók emelkedését tekintjük kedvezőnek, ami elérhető pl. műszaki fejlesztéssel, jobb munkaszervezéssel, szaktudásnöveléssel.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683568" y="5085184"/>
          <a:ext cx="7920880" cy="720080"/>
        </p:xfrm>
        <a:graphic>
          <a:graphicData uri="http://schemas.openxmlformats.org/presentationml/2006/ole">
            <p:oleObj spid="_x0000_s38915" name="Egyenlet" r:id="rId3" imgW="46863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kapacitáskihasználás mutatószámai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/>
          <a:srcRect t="10498" r="3937" b="5249"/>
          <a:stretch>
            <a:fillRect/>
          </a:stretch>
        </p:blipFill>
        <p:spPr bwMode="auto">
          <a:xfrm>
            <a:off x="899592" y="1196752"/>
            <a:ext cx="7551309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Aktivált tárgyi eszköz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517232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üzembe helyezett tárgyi eszközök csoportjába azokat az eszközöket kell sorolni, amelyeket rendeltetésszerűn használatba vett a vállalkozó.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üzembe helyezés feltételeinek teljesülésekor üzembe helyezési okmányt kell kiállítani.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okmányon feltüntetett értéken kell a tárgyi eszközt aktiválni, azaz bruttó értéken állományba venni.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Nem aktivált tárgyi eszköz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517232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üzembe nem helyezett tárgyi eszközök (beruházások) közé a beszerzett, de még használatba nem vett eszközöket kell sorolni.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 a tárgyi eszköz használata, rendeltetése a besorolását követően megváltozik – mert az eszköz a vállalkozás tevékenységét már nem tartósan szolgálja – az eszközt a készletek közé kell sorolni.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Tárgyi eszközök elemzési területei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3960440"/>
          </a:xfrm>
        </p:spPr>
        <p:txBody>
          <a:bodyPr/>
          <a:lstStyle/>
          <a:p>
            <a:pPr marL="1165225" lvl="6" indent="-357188">
              <a:buFont typeface="Arial" pitchFamily="34" charset="0"/>
              <a:buChar char="•"/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tárgyi eszközállomány összetételének vizsgálata</a:t>
            </a:r>
          </a:p>
          <a:p>
            <a:pPr marL="1165225" lvl="6" indent="-357188">
              <a:buFont typeface="Arial" pitchFamily="34" charset="0"/>
              <a:buChar char="•"/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tárgyi eszközállomány állagának, használhatóságának elemzése</a:t>
            </a:r>
          </a:p>
          <a:p>
            <a:pPr marL="1165225" lvl="6" indent="-357188">
              <a:buFont typeface="Arial" pitchFamily="34" charset="0"/>
              <a:buChar char="•"/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tárgyi eszközök kapacitás kihasználásának vizsgálata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tárgyi eszközök szerkezete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256584"/>
          </a:xfrm>
        </p:spPr>
        <p:txBody>
          <a:bodyPr/>
          <a:lstStyle/>
          <a:p>
            <a:pPr marL="539750" lvl="6" indent="-357188">
              <a:buFont typeface="Arial" pitchFamily="34" charset="0"/>
              <a:buChar char="•"/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tárgyi eszközök szerkezetét, összetételét egy adott időpontra vonatkoztatva megoszlási viszonyszámok segítségével vizsgáljuk.</a:t>
            </a:r>
          </a:p>
          <a:p>
            <a:pPr marL="539750" lvl="6" indent="-357188">
              <a:buFont typeface="Arial" pitchFamily="34" charset="0"/>
              <a:buChar char="•"/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Az, hogy milyen összetétel a kedvező, a vállalkozás sajátosságaitól, tevékenységétől függ.</a:t>
            </a:r>
          </a:p>
          <a:p>
            <a:pPr marL="539750" lvl="6" indent="-357188">
              <a:buFont typeface="Arial" pitchFamily="34" charset="0"/>
              <a:buChar char="•"/>
            </a:pPr>
            <a:r>
              <a:rPr lang="hu-H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egy adott időpontban elvégzett számítások mellett indokolt lehet annak a vizsgálata is, hogy hogyan változott a tárgyi eszközállomány összetétele. 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tárgyi eszközök szerkezeti mutatói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256584"/>
          </a:xfrm>
        </p:spPr>
        <p:txBody>
          <a:bodyPr/>
          <a:lstStyle/>
          <a:p>
            <a:pPr marL="539750" lvl="6" indent="-357188">
              <a:buFont typeface="Arial" pitchFamily="34" charset="0"/>
              <a:buChar char="•"/>
            </a:pPr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összetétel vizsgálata során számszerűsíthetjük az ún. </a:t>
            </a:r>
            <a:r>
              <a:rPr lang="hu-HU" sz="30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struktúra </a:t>
            </a:r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és az ún. </a:t>
            </a:r>
            <a:r>
              <a:rPr lang="hu-HU" sz="30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hányad mutatókat</a:t>
            </a:r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750" lvl="6" indent="-357188">
              <a:buFont typeface="Arial" pitchFamily="34" charset="0"/>
              <a:buChar char="•"/>
            </a:pPr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ún. struktúra mutatók azt mutatják meg, hogy mekkora részarányt képviselnek az egyes tárgyi eszközök a tárgyi eszközökön vagy az összes eszközökön belül.  ennek segítségével, akár a vállalkozás tevékenységének jellegére is lehet következtetni.</a:t>
            </a:r>
          </a:p>
          <a:p>
            <a:pPr marL="539750" lvl="6" indent="-357188">
              <a:buFont typeface="Arial" pitchFamily="34" charset="0"/>
              <a:buChar char="•"/>
            </a:pPr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géphányad mutató számszerűsítésével meghatározhatjuk a termelés, a forgalmazás gépesítettségének fokát, a járműellátottságot. </a:t>
            </a:r>
            <a:endParaRPr lang="hu-HU" sz="3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Szerkezeti 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51520" y="1844824"/>
          <a:ext cx="6264696" cy="360040"/>
        </p:xfrm>
        <a:graphic>
          <a:graphicData uri="http://schemas.openxmlformats.org/presentationml/2006/ole">
            <p:oleObj spid="_x0000_s1025" name="Equation" r:id="rId3" imgW="3302000" imgH="2032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139952" y="2348880"/>
          <a:ext cx="4505643" cy="648072"/>
        </p:xfrm>
        <a:graphic>
          <a:graphicData uri="http://schemas.openxmlformats.org/presentationml/2006/ole">
            <p:oleObj spid="_x0000_s1027" name="Equation" r:id="rId4" imgW="2679700" imgH="393700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691680" y="3861048"/>
          <a:ext cx="6053815" cy="792088"/>
        </p:xfrm>
        <a:graphic>
          <a:graphicData uri="http://schemas.openxmlformats.org/presentationml/2006/ole">
            <p:oleObj spid="_x0000_s1029" name="Equation" r:id="rId5" imgW="30226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Használhatósági 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899592" y="1844824"/>
          <a:ext cx="6870903" cy="792088"/>
        </p:xfrm>
        <a:graphic>
          <a:graphicData uri="http://schemas.openxmlformats.org/presentationml/2006/ole">
            <p:oleObj spid="_x0000_s24581" name="Equation" r:id="rId3" imgW="3543300" imgH="406400" progId="Equation.3">
              <p:embed/>
            </p:oleObj>
          </a:graphicData>
        </a:graphic>
      </p:graphicFrame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683569" y="3284984"/>
          <a:ext cx="7272808" cy="432048"/>
        </p:xfrm>
        <a:graphic>
          <a:graphicData uri="http://schemas.openxmlformats.org/presentationml/2006/ole">
            <p:oleObj spid="_x0000_s24583" name="Equation" r:id="rId4" imgW="3263900" imgH="1905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989</Words>
  <Application>Microsoft Office PowerPoint</Application>
  <PresentationFormat>Diavetítés a képernyőre (4:3 oldalarány)</PresentationFormat>
  <Paragraphs>113</Paragraphs>
  <Slides>27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27</vt:i4>
      </vt:variant>
    </vt:vector>
  </HeadingPairs>
  <TitlesOfParts>
    <vt:vector size="30" baseType="lpstr">
      <vt:lpstr>Alapértelmezett terv</vt:lpstr>
      <vt:lpstr>Equation</vt:lpstr>
      <vt:lpstr>Microsoft Equation 3.0</vt:lpstr>
      <vt:lpstr>Gazdasági és PÉNZÜGYI Elemzés 9.</vt:lpstr>
      <vt:lpstr>Tárgyi eszközgazdálkodás elemzése</vt:lpstr>
      <vt:lpstr>Aktivált tárgyi eszköz</vt:lpstr>
      <vt:lpstr>Nem aktivált tárgyi eszköz</vt:lpstr>
      <vt:lpstr>Tárgyi eszközök elemzési területei </vt:lpstr>
      <vt:lpstr>A tárgyi eszközök szerkezete</vt:lpstr>
      <vt:lpstr>A tárgyi eszközök szerkezeti mutatói</vt:lpstr>
      <vt:lpstr>Szerkezeti mutatók</vt:lpstr>
      <vt:lpstr>Használhatósági mutatók</vt:lpstr>
      <vt:lpstr>Használhatósági fok </vt:lpstr>
      <vt:lpstr>Kapacitás</vt:lpstr>
      <vt:lpstr>Kapacitás-kihasználást ösztönző tényezők</vt:lpstr>
      <vt:lpstr>Elemzési területek</vt:lpstr>
      <vt:lpstr>Értékmutatók</vt:lpstr>
      <vt:lpstr>Rugalmassági mutató</vt:lpstr>
      <vt:lpstr>Vállalati kapacitás-kihasználás </vt:lpstr>
      <vt:lpstr>Kapacitásmutatók</vt:lpstr>
      <vt:lpstr>Műszaki kapacitás-kihasználás </vt:lpstr>
      <vt:lpstr>Kapacitás-kihasználás </vt:lpstr>
      <vt:lpstr>Kapacitás-kihasználási mutatók</vt:lpstr>
      <vt:lpstr>Elméleti időalap </vt:lpstr>
      <vt:lpstr>Hasznos időalap </vt:lpstr>
      <vt:lpstr>Kapacitás-kihasználás felbontása</vt:lpstr>
      <vt:lpstr>Extenzív kapacitás-kihasználás</vt:lpstr>
      <vt:lpstr>Extenzív kapacitás-kihasználás tényezői</vt:lpstr>
      <vt:lpstr>Intenzív kapacitás-kihasználás</vt:lpstr>
      <vt:lpstr>A kapacitáskihasználás mutatószámai</vt:lpstr>
    </vt:vector>
  </TitlesOfParts>
  <Company>DE-AVK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Vállalkozások finanszírozása</dc:title>
  <dc:creator>Dr. Tarnóczi Tibor</dc:creator>
  <cp:lastModifiedBy>Dr. Tarnóczi Tibor</cp:lastModifiedBy>
  <cp:revision>427</cp:revision>
  <dcterms:created xsi:type="dcterms:W3CDTF">2009-02-09T14:00:32Z</dcterms:created>
  <dcterms:modified xsi:type="dcterms:W3CDTF">2014-12-02T09:23:50Z</dcterms:modified>
</cp:coreProperties>
</file>