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B86E00"/>
    <a:srgbClr val="FF9900"/>
    <a:srgbClr val="FF0000"/>
    <a:srgbClr val="F8DD78"/>
    <a:srgbClr val="FFFFD1"/>
    <a:srgbClr val="D7FFAF"/>
    <a:srgbClr val="E4FFC9"/>
    <a:srgbClr val="FFFF99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ADB73-A8AD-43A0-B58E-A4DAB4D5BA32}" type="datetimeFigureOut">
              <a:rPr lang="hu-HU"/>
              <a:pPr>
                <a:defRPr/>
              </a:pPr>
              <a:t>2015.01.05.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49A68-EE05-46C2-B529-31F6AEC17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76F5E-8A40-4436-B43F-E8D511236B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2E86-3938-4831-9EE0-F0978A80A0A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CD4-EE67-4327-B97A-E0B9BF243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8880-EF6D-4243-9AA1-D4A5D9B298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1D0D-7660-44B1-8BEC-CD8EB53F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74CE-F2C2-4B6F-8D77-E8F44AAB95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8291-FCB2-41DB-9D13-9754F1FB29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99CF-492A-45C4-A46B-068AE2DF69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DE1CD-0677-42BE-9F28-E432784004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8B11-4744-4252-8C9E-DA3D954C8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0E76-C468-4146-9C2E-A488895A5C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69CA-B82C-4B00-ADB7-7A2C25F63B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6A22-B6CE-42D6-A586-E03F71A66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40AB8C-8001-4388-808B-6E57D29A1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dirty="0" smtClean="0">
                <a:solidFill>
                  <a:srgbClr val="FF0000"/>
                </a:solidFill>
                <a:latin typeface="Algerian" pitchFamily="82" charset="0"/>
              </a:rPr>
              <a:t>12.</a:t>
            </a:r>
            <a:endParaRPr lang="hu-HU" altLang="hu-HU" sz="4800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kombinált tőkeáttétel foka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068960"/>
            <a:ext cx="8496944" cy="2304256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DCL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(%) azt mutatja meg, hogy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Árbevételben bekövetkező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1 %-os változás - a termelésnek ezen a szintjén - az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Adózott eredményben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hány %-os változást eredményez.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1043608" y="1196752"/>
          <a:ext cx="6552728" cy="1080120"/>
        </p:xfrm>
        <a:graphic>
          <a:graphicData uri="http://schemas.openxmlformats.org/presentationml/2006/ole">
            <p:oleObj spid="_x0000_s142339" name="Egyenlet" r:id="rId3" imgW="24384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 osztalékkal kapcsolatos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547664" y="1484784"/>
          <a:ext cx="6161527" cy="864096"/>
        </p:xfrm>
        <a:graphic>
          <a:graphicData uri="http://schemas.openxmlformats.org/presentationml/2006/ole">
            <p:oleObj spid="_x0000_s145411" name="Egyenlet" r:id="rId3" imgW="2882900" imgH="393700" progId="Equation.3">
              <p:embed/>
            </p:oleObj>
          </a:graphicData>
        </a:graphic>
      </p:graphicFrame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1187624" y="2780928"/>
          <a:ext cx="6696744" cy="792088"/>
        </p:xfrm>
        <a:graphic>
          <a:graphicData uri="http://schemas.openxmlformats.org/presentationml/2006/ole">
            <p:oleObj spid="_x0000_s145413" name="Egyenlet" r:id="rId4" imgW="3225800" imgH="393700" progId="Equation.3">
              <p:embed/>
            </p:oleObj>
          </a:graphicData>
        </a:graphic>
      </p:graphicFrame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323528" y="4293096"/>
            <a:ext cx="8496944" cy="648072"/>
          </a:xfrm>
        </p:spPr>
        <p:txBody>
          <a:bodyPr/>
          <a:lstStyle/>
          <a:p>
            <a:pPr algn="ctr">
              <a:buNone/>
            </a:pP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Osztlékfizetési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ráta +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Újrabefektetési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ráta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=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Átlagos adóteher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683568" y="1772816"/>
          <a:ext cx="7560839" cy="1008112"/>
        </p:xfrm>
        <a:graphic>
          <a:graphicData uri="http://schemas.openxmlformats.org/presentationml/2006/ole">
            <p:oleObj spid="_x0000_s146436" name="Egyenlet" r:id="rId3" imgW="3060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Jövedelmezőségi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89240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jövedelmezőséget úgy definiálhatjuk, mint az erőforrásokra jutó megfelelő hozam előállítását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jövedelmezőségi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mutatók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általában azt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mérik, hogy egy vállalkozás milyen hatékonyan használja az eszközeit és milyen hatékonyan menedzseli tevékenységeit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mutatók általában 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adózás utáni eredményt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helyezik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középpontba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és a cég profit előállító képességét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vizsgálják.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számlálóban bármely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eredménykategória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használható, amit a mutató elnevezésében meg kell adni. 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Árbevétel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arányos jövedelem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2952328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árbevétel arányos jövedelem (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– ROS) alapvetően a költségek és az értékesítési ár kéttényezős függvénye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Amilyen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mértékben tudjuk csökkenteni a költségeket és/vagy növelni az értékesítési árat, olyan mértékben fog növekedni az árbevétel arányos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jövedelem.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7457" name="Object 1"/>
          <p:cNvGraphicFramePr>
            <a:graphicFrameLocks noChangeAspect="1"/>
          </p:cNvGraphicFramePr>
          <p:nvPr/>
        </p:nvGraphicFramePr>
        <p:xfrm>
          <a:off x="899592" y="4293096"/>
          <a:ext cx="7288925" cy="720080"/>
        </p:xfrm>
        <a:graphic>
          <a:graphicData uri="http://schemas.openxmlformats.org/presentationml/2006/ole">
            <p:oleObj spid="_x0000_s147457" name="Egyenlet" r:id="rId3" imgW="41275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Eszközök hozama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2016224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vállalkozás azon képességének a jelzőszáma, hogy képes-e kielégítő mértékű eredményt elérni az összes befektetett eszközére vonatkoztatva, illetve milyen hatékonyan használja az eszközeit.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827585" y="3429000"/>
          <a:ext cx="7344816" cy="936104"/>
        </p:xfrm>
        <a:graphic>
          <a:graphicData uri="http://schemas.openxmlformats.org/presentationml/2006/ole">
            <p:oleObj spid="_x0000_s149507" name="Egyenlet" r:id="rId3" imgW="27686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Eszközök hozama mutató (Du Pont)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4176464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két másik mutató hatását kombinálja, mégpedig az árbevétel arányos jövedelemét és az összes eszköz forgási sebességét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Eszközök 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hozama (%) =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Árbevétel 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arányos jövedelem * </a:t>
            </a:r>
            <a:endParaRPr lang="hu-HU" sz="26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Összes 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eszköz forgási sebesség * 100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6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Eszközök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hozama (%) =</a:t>
            </a:r>
          </a:p>
          <a:p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971600" y="5229200"/>
          <a:ext cx="7272808" cy="720080"/>
        </p:xfrm>
        <a:graphic>
          <a:graphicData uri="http://schemas.openxmlformats.org/presentationml/2006/ole">
            <p:oleObj spid="_x0000_s150536" name="Egyenlet" r:id="rId3" imgW="41148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Saját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tőke hozama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1368152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teljesítmény mérőeszközeként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annak a hatékonyságát méri, ahogyan a vállalkozás felhasználja 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tulajdonosok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tőkéjét.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755576" y="2996952"/>
          <a:ext cx="7563023" cy="1152128"/>
        </p:xfrm>
        <a:graphic>
          <a:graphicData uri="http://schemas.openxmlformats.org/presentationml/2006/ole">
            <p:oleObj spid="_x0000_s151555" name="Egyenlet" r:id="rId3" imgW="27686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Eszközök hozama mutató (Du Pont)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3240360"/>
          </a:xfrm>
        </p:spPr>
        <p:txBody>
          <a:bodyPr/>
          <a:lstStyle/>
          <a:p>
            <a:pPr mar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Saját tőke hozama = Eszközök hozama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Saját tőke multiplikátor</a:t>
            </a:r>
            <a:endParaRPr lang="hu-H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Saját tőke hozama = Marginális jövedelem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 	Összes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eszköz forgási sebesség *</a:t>
            </a:r>
            <a:endParaRPr lang="hu-H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   Saját tőke 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multiplikátor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301625" y="5013325"/>
          <a:ext cx="5300663" cy="719138"/>
        </p:xfrm>
        <a:graphic>
          <a:graphicData uri="http://schemas.openxmlformats.org/presentationml/2006/ole">
            <p:oleObj spid="_x0000_s152579" name="Egyenlet" r:id="rId3" imgW="2984400" imgH="406080" progId="Equation.3">
              <p:embed/>
            </p:oleObj>
          </a:graphicData>
        </a:graphic>
      </p:graphicFrame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2555776" y="5949280"/>
          <a:ext cx="3096344" cy="699952"/>
        </p:xfrm>
        <a:graphic>
          <a:graphicData uri="http://schemas.openxmlformats.org/presentationml/2006/ole">
            <p:oleObj spid="_x0000_s152581" name="Egyenlet" r:id="rId4" imgW="1866900" imgH="419100" progId="Equation.3">
              <p:embed/>
            </p:oleObj>
          </a:graphicData>
        </a:graphic>
      </p:graphicFrame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44208" y="5877272"/>
          <a:ext cx="1656184" cy="720079"/>
        </p:xfrm>
        <a:graphic>
          <a:graphicData uri="http://schemas.openxmlformats.org/presentationml/2006/ole">
            <p:oleObj spid="_x0000_s152583" name="Egyenlet" r:id="rId5" imgW="863225" imgH="418918" progId="Equation.3">
              <p:embed/>
            </p:oleObj>
          </a:graphicData>
        </a:graphic>
      </p:graphicFrame>
      <p:sp>
        <p:nvSpPr>
          <p:cNvPr id="15" name="Tartalom helye 2"/>
          <p:cNvSpPr txBox="1">
            <a:spLocks/>
          </p:cNvSpPr>
          <p:nvPr/>
        </p:nvSpPr>
        <p:spPr bwMode="auto">
          <a:xfrm>
            <a:off x="5724128" y="5157192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endParaRPr kumimoji="0" lang="hu-HU" sz="2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Tartalom helye 2"/>
          <p:cNvSpPr txBox="1">
            <a:spLocks/>
          </p:cNvSpPr>
          <p:nvPr/>
        </p:nvSpPr>
        <p:spPr bwMode="auto">
          <a:xfrm>
            <a:off x="5724128" y="6021288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endParaRPr kumimoji="0" lang="hu-HU" sz="2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Eszközök hozama mutató (Du Pont)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1403648" y="1124744"/>
          <a:ext cx="6192688" cy="5407160"/>
        </p:xfrm>
        <a:graphic>
          <a:graphicData uri="http://schemas.openxmlformats.org/presentationml/2006/ole">
            <p:oleObj spid="_x0000_s153605" name="Picture" r:id="rId3" imgW="6047232" imgH="5321808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tőkeáttétel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517232"/>
          </a:xfrm>
        </p:spPr>
        <p:txBody>
          <a:bodyPr/>
          <a:lstStyle/>
          <a:p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állandó kötelezettségeknek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felnagyító hatását nevezik tőkeáttételnek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állandó költségeknek a cég tevékenységében történő erőteljesebb felhasználásával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megvalósított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növekedés esetén, a működési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ről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beszélünk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vállalati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növekedést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cég finanszírozásához szükséges kölcsön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felhasználás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áv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valósítjuk meg, pénzügyi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rő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beszélü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Növekedési ráták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616624"/>
          </a:xfrm>
        </p:spPr>
        <p:txBody>
          <a:bodyPr/>
          <a:lstStyle/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vállalkozás növekedése finanszírozható belső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külső forrásból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finanszírozási forrást az alapján kell megválasztani, hogy milyenek a vállalat piaci növekedési lehetőségei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növekedés belső forrásból is biztosítható, akkor nem érdemes külső forrást igénybe venni, mert annak költsége van, ami csökkenteni fogja a vállalkozás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eredményét.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külső forrás lehet saját és idegen forrás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Mindkettőnek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van költsége, de csődkockázattal csak az idegen forrás bevonása jár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Idegen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forrást csak akkor szabad igénybe venni, ha az eszközarányos hozamunk nagyobb, mint az idegen forrás költsége.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Belső növekedési ráta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3312368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maximális növekedési rátát adja meg, amit egy vállalkozás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bárminemű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külső pénzügyi forrás nélkül képes elérni egy év alatt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lényegében azt a pontot jelenti, ahol az eszközökben igényelt növekedés pontosan egyenlő a visszatartott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nyereségben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bekövetkezett növekedéssel, vagyis a külső finanszírozási igény 0. 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5649" name="Object 1"/>
          <p:cNvGraphicFramePr>
            <a:graphicFrameLocks noChangeAspect="1"/>
          </p:cNvGraphicFramePr>
          <p:nvPr/>
        </p:nvGraphicFramePr>
        <p:xfrm>
          <a:off x="3635896" y="4581128"/>
          <a:ext cx="1800200" cy="842304"/>
        </p:xfrm>
        <a:graphic>
          <a:graphicData uri="http://schemas.openxmlformats.org/presentationml/2006/ole">
            <p:oleObj spid="_x0000_s155649" name="Egyenlet" r:id="rId3" imgW="723586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Fenntartható növekedési ráta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2088232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 maximális növekedési ráta, amit egy cég el tud érni külső saját tőke igénybevétele nélkül, változatlan adósság/saját tőke arány mutató fenntartásával, vagyis pénzügyi tőkeáttételének növelése nélkül.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3347864" y="3501008"/>
          <a:ext cx="1728192" cy="1075884"/>
        </p:xfrm>
        <a:graphic>
          <a:graphicData uri="http://schemas.openxmlformats.org/presentationml/2006/ole">
            <p:oleObj spid="_x0000_s156675" name="Egyenlet" r:id="rId3" imgW="647419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Fenntartható növekedési ráta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4680520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fenntartható növekedési ráta a tulajdonosi tőke arányában mért megtérülést veszi figyelembe. A fenntartható növekedési ráta a következő négy tényezőtől függ:</a:t>
            </a:r>
          </a:p>
          <a:p>
            <a:pPr marL="342900" lvl="6" indent="-342900" eaLnBrk="0" hangingPunct="0">
              <a:buFontTx/>
              <a:buChar char="•"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Árbevétel arányos jövedelem.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Osztalékpolitika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politika (adósság/saját tőke arány).</a:t>
            </a:r>
          </a:p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összes eszköz forgási sebesség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Működési tőkeáttétel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89240"/>
          </a:xfrm>
        </p:spPr>
        <p:txBody>
          <a:bodyPr/>
          <a:lstStyle/>
          <a:p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működési tőkeáttételről akkor beszélünk, amikor állandó működési költségek (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értékcsökkenés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bérlet, biztosítás, vezetői fizetések, stb.) vannak jelen a cég költségstrukturájában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3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Ezek 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állandó költségek nem tartalmazzák a hitelből történő finanszírozás kamatköltségeit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3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működési tőkeáttétel 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cég állandó működési költségeiből következően 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változik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azaz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alacsony működési 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tőkeáttétellel rendelkező cég kisebb állandó költséggel 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rendelkezik</a:t>
            </a:r>
            <a:r>
              <a:rPr lang="pt-BR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mint a magas működési áttétellel rendelkező.</a:t>
            </a:r>
            <a:endParaRPr lang="hu-HU" sz="3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működési tőkeáttétel foka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89240"/>
          </a:xfrm>
        </p:spPr>
        <p:txBody>
          <a:bodyPr/>
          <a:lstStyle/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működési tőkeáttétel lényegében nem más mint egy cég kamat- és adófizetés előtti eredményének az értékesítés ingadozása miatti érzékenysége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működési tőkeáttétel magasabb foka növeli az előrejelzési kockázatból származó veszélyt, vagyis egy viszonylag kis értékesítési előrejelzési hiba jelentős hibává erősödhet fel a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pénzáramlási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tervekben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magas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bizonytalanságú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projektekkel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való megbirkózás egyetlen módja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általában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működési tőkeáttétel fokának a lehető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legalacsonyabb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szinten való tartása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általában azzal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jár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hogy a fedezeti pontot minimális szinten tartsuk.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működési tőkeáttétel foka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068960"/>
            <a:ext cx="8496944" cy="3645024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DOL (%) azt mutatja meg, hogy a nettó árbevételben bekövetkező 1 %-os változás - a termelésnek ezen a szintjén - az üzleti tevékenység eredményében hány %-os változást eredményez.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7217" name="Object 1"/>
          <p:cNvGraphicFramePr>
            <a:graphicFrameLocks noChangeAspect="1"/>
          </p:cNvGraphicFramePr>
          <p:nvPr/>
        </p:nvGraphicFramePr>
        <p:xfrm>
          <a:off x="1331640" y="1340768"/>
          <a:ext cx="6480721" cy="720080"/>
        </p:xfrm>
        <a:graphic>
          <a:graphicData uri="http://schemas.openxmlformats.org/presentationml/2006/ole">
            <p:oleObj spid="_x0000_s137217" name="Egyenlet" r:id="rId3" imgW="37846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Pénzügyi tőkeáttétel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89240"/>
          </a:xfrm>
        </p:spPr>
        <p:txBody>
          <a:bodyPr/>
          <a:lstStyle/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tőkeáttétellel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vállalkozás tőke strukturájában felhasznált hitel mennyiségét tükrözi vissza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tőkeáttétel attól függ, hogyan kerül finanszírozásra a tevékenység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hitellel történő finanszírozás és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abból következő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tőkeáttétel páratlan előnyt nyújt, de csak egy pontig és ezen a ponton túl a hitelből történő finanszírozás káros lehet a vállalat számára. </a:t>
            </a:r>
            <a:endParaRPr lang="hu-HU" sz="26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tőkeáttétel hasznot hoz a vállalkozás számára, ha helyesen alkalmazzák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tőkeáttétel legfőbb hátránya, hogy növeli a jövedelem változékonyságát.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tőkeáttétel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229200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tőkeáttétel rendszerint növeli a vállalkozás átlagos jövedelmezőségét, éppúgy mint a kockázatát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Jó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gazdasági évben - mint azt korábban már említettük - a pénzügyi tőkeáttétel hatása többnyire pozitív, de egy viszonylag rossz évben a tőkeáttétel hatása lehet negatív is.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pénzügyi tőkeáttétel foka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068960"/>
            <a:ext cx="8496944" cy="2304256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DFL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(%) azt mutatja meg, hogy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Üzemi (üzleti) tevékenység eredményében bekövetkező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1 %-os változás - a termelésnek ezen a szintjén - az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Adózott eredményben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hány %-os változást eredményez.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251520" y="1412776"/>
          <a:ext cx="8424936" cy="921765"/>
        </p:xfrm>
        <a:graphic>
          <a:graphicData uri="http://schemas.openxmlformats.org/presentationml/2006/ole">
            <p:oleObj spid="_x0000_s140291" name="Egyenlet" r:id="rId3" imgW="38100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kombinált tőkeáttétel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589240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 mind a működési és mind a pénzügyi tőkeáttétel lehetővé teszi, hogy növeljük hozamainkat, akkor maximális tőkeáttételt érhetünk el a kombinált alkalmazásukkal, amit kombinált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tőkeáttételnek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nevezünk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által feltételezett összes kockázati várakozást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működési és 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pénzügyi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tőkeáttétel különböző fokon történő kombinálásával tudjuk menedzselni.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942</Words>
  <Application>Microsoft Office PowerPoint</Application>
  <PresentationFormat>Diavetítés a képernyőre (4:3 oldalarány)</PresentationFormat>
  <Paragraphs>109</Paragraphs>
  <Slides>23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6" baseType="lpstr">
      <vt:lpstr>Alapértelmezett terv</vt:lpstr>
      <vt:lpstr>Microsoft Equation 3.0</vt:lpstr>
      <vt:lpstr>Microsoft Word Picture</vt:lpstr>
      <vt:lpstr>Gazdasági és PÉNZÜGYI Elemzés 12.</vt:lpstr>
      <vt:lpstr>A tőkeáttétel</vt:lpstr>
      <vt:lpstr>Működési tőkeáttétel</vt:lpstr>
      <vt:lpstr>A működési tőkeáttétel foka</vt:lpstr>
      <vt:lpstr>A működési tőkeáttétel foka </vt:lpstr>
      <vt:lpstr>Pénzügyi tőkeáttétel</vt:lpstr>
      <vt:lpstr>A pénzügyi tőkeáttétel</vt:lpstr>
      <vt:lpstr>A pénzügyi tőkeáttétel foka </vt:lpstr>
      <vt:lpstr>A kombinált tőkeáttétel</vt:lpstr>
      <vt:lpstr>A kombinált tőkeáttétel foka </vt:lpstr>
      <vt:lpstr>Az osztalékkal kapcsolatos mutatók</vt:lpstr>
      <vt:lpstr>Átlagos adóteher</vt:lpstr>
      <vt:lpstr>Jövedelmezőségi mutatók</vt:lpstr>
      <vt:lpstr>Árbevétel arányos jövedelem </vt:lpstr>
      <vt:lpstr>Eszközök hozama mutató</vt:lpstr>
      <vt:lpstr>Eszközök hozama mutató (Du Pont)</vt:lpstr>
      <vt:lpstr>Saját tőke hozama mutató</vt:lpstr>
      <vt:lpstr>Eszközök hozama mutató (Du Pont)</vt:lpstr>
      <vt:lpstr>Eszközök hozama mutató (Du Pont)</vt:lpstr>
      <vt:lpstr>Növekedési ráták</vt:lpstr>
      <vt:lpstr>Belső növekedési ráta</vt:lpstr>
      <vt:lpstr>Fenntartható növekedési ráta</vt:lpstr>
      <vt:lpstr>Fenntartható növekedési ráta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Dr. Tarnóczi Tibor</cp:lastModifiedBy>
  <cp:revision>511</cp:revision>
  <dcterms:created xsi:type="dcterms:W3CDTF">2009-02-09T14:00:32Z</dcterms:created>
  <dcterms:modified xsi:type="dcterms:W3CDTF">2015-01-05T10:50:58Z</dcterms:modified>
</cp:coreProperties>
</file>