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B86E00"/>
    <a:srgbClr val="FF9900"/>
    <a:srgbClr val="FF0000"/>
    <a:srgbClr val="F8DD78"/>
    <a:srgbClr val="FFFFD1"/>
    <a:srgbClr val="D7FFAF"/>
    <a:srgbClr val="E4FFC9"/>
    <a:srgbClr val="FFFF99"/>
    <a:srgbClr val="99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00" y="-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Partiumi Keresztény Egyetem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113ADB73-A8AD-43A0-B58E-A4DAB4D5BA32}" type="datetimeFigureOut">
              <a:rPr lang="hu-HU"/>
              <a:pPr>
                <a:defRPr/>
              </a:pPr>
              <a:t>2014.12.17.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CE49A68-EE05-46C2-B529-31F6AEC1723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r>
              <a:rPr lang="hu-HU"/>
              <a:t>Partiumi Keresztény Egyetem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F76F5E-8A40-4436-B43F-E8D511236B9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iakép helye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Jegyzetek hely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u-HU" altLang="hu-HU" smtClean="0"/>
          </a:p>
        </p:txBody>
      </p:sp>
      <p:sp>
        <p:nvSpPr>
          <p:cNvPr id="21508" name="Dia számának helye 4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BD2E86-3938-4831-9EE0-F0978A80A0A4}" type="slidenum">
              <a:rPr lang="hu-HU" altLang="hu-HU" smtClean="0"/>
              <a:pPr/>
              <a:t>1</a:t>
            </a:fld>
            <a:endParaRPr lang="hu-HU" altLang="hu-H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31CD4-EE67-4327-B97A-E0B9BF24309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058880-EF6D-4243-9AA1-D4A5D9B298D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71D0D-7660-44B1-8BEC-CD8EB53F4CB4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4A74CE-F2C2-4B6F-8D77-E8F44AAB956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58291-FCB2-41DB-9D13-9754F1FB29C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099CF-492A-45C4-A46B-068AE2DF699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DE1CD-0677-42BE-9F28-E4327840043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A78B11-4744-4252-8C9E-DA3D954C870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70E76-C468-4146-9C2E-A488895A5C6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A669CA-B82C-4B00-ADB7-7A2C25F63BB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06A22-B6CE-42D6-A586-E03F71A664A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7FFAF"/>
            </a:gs>
            <a:gs pos="100000">
              <a:srgbClr val="FFFFD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440AB8C-8001-4388-808B-6E57D29A145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2349500"/>
            <a:ext cx="7772400" cy="2232025"/>
          </a:xfrm>
        </p:spPr>
        <p:txBody>
          <a:bodyPr/>
          <a:lstStyle/>
          <a:p>
            <a:pPr eaLnBrk="1" hangingPunct="1"/>
            <a:r>
              <a:rPr lang="hu-HU" altLang="hu-HU" sz="4800" dirty="0" smtClean="0">
                <a:solidFill>
                  <a:srgbClr val="3399FF"/>
                </a:solidFill>
                <a:latin typeface="Algerian" pitchFamily="82" charset="0"/>
              </a:rPr>
              <a:t>Gazdasági és PÉNZÜGYI Elemzés</a:t>
            </a:r>
            <a:br>
              <a:rPr lang="hu-HU" altLang="hu-HU" sz="4800" dirty="0" smtClean="0">
                <a:solidFill>
                  <a:srgbClr val="3399FF"/>
                </a:solidFill>
                <a:latin typeface="Algerian" pitchFamily="82" charset="0"/>
              </a:rPr>
            </a:br>
            <a:r>
              <a:rPr lang="hu-HU" altLang="hu-HU" sz="4800" dirty="0" smtClean="0">
                <a:solidFill>
                  <a:srgbClr val="FF0000"/>
                </a:solidFill>
                <a:latin typeface="Algerian" pitchFamily="82" charset="0"/>
              </a:rPr>
              <a:t>11.</a:t>
            </a:r>
          </a:p>
        </p:txBody>
      </p:sp>
      <p:sp>
        <p:nvSpPr>
          <p:cNvPr id="8195" name="Rectangle 4"/>
          <p:cNvSpPr>
            <a:spLocks noChangeArrowheads="1"/>
          </p:cNvSpPr>
          <p:nvPr/>
        </p:nvSpPr>
        <p:spPr bwMode="auto">
          <a:xfrm>
            <a:off x="1331913" y="4941888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endParaRPr lang="hu-HU" altLang="hu-HU" sz="320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331913" y="5084763"/>
            <a:ext cx="64008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hu-HU" sz="4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radley Hand ITC" pitchFamily="66" charset="0"/>
              </a:rPr>
              <a:t>Dr. Tarnóczi Tibor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77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PARTIUMI KERESZTÉNY EGYETEM</a:t>
            </a:r>
          </a:p>
          <a:p>
            <a:pPr algn="ctr">
              <a:defRPr/>
            </a:pPr>
            <a: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KÖZGAZDASÁGTUDOMÁNYI KAR</a:t>
            </a:r>
            <a:b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hu-HU" sz="2800" b="1" kern="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NAGYVÁRAD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számviteli beszámoló elemzése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896" cy="5517232"/>
          </a:xfrm>
        </p:spPr>
        <p:txBody>
          <a:bodyPr/>
          <a:lstStyle/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pénzügyi elemzés során megfelelően értelmezhető eredményhez csak akkor juthatunk, ha a beszámolót mindenre kiterjedően, részletesen elemezzük.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kiragadott részek elemzése félrevezető következtetések levonásához vezethet.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10</a:t>
            </a:fld>
            <a:endParaRPr lang="hu-H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Pénzügyi elemzés - </a:t>
            </a:r>
            <a:r>
              <a:rPr lang="hu-HU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Holizmus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589240"/>
          </a:xfrm>
        </p:spPr>
        <p:txBody>
          <a:bodyPr/>
          <a:lstStyle/>
          <a:p>
            <a:pPr marL="355600" indent="-35560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Holisztikus szemlélet az összetett dolog vizsgálatánál nem éri be az alkotórészek analitikus elkülönítésével, mert a dolog egészét többnek tekinti, mint részeinek  összességét.</a:t>
            </a:r>
          </a:p>
          <a:p>
            <a:pPr marL="355600" indent="-35560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problémák holisztikus megközelítése elkerülhetetlen, s mivel ebben a vállalati rendszerben minden mindennel összefügg, nincs olyan terület, amely kimaradhatna.</a:t>
            </a:r>
          </a:p>
          <a:p>
            <a:pPr marL="355600" indent="-35560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vállalkozás alapos megismerése, a benne lévő összefüggések feltárása igen összetett dolog.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11</a:t>
            </a:fld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Pénzügyi elemzés – Holisztikus szemlélet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24744"/>
            <a:ext cx="8280920" cy="5733256"/>
          </a:xfrm>
        </p:spPr>
        <p:txBody>
          <a:bodyPr/>
          <a:lstStyle/>
          <a:p>
            <a:pPr marL="355600" indent="-35560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holisztikus szemlélet hiányában nincs rendszerszemléletű ok-okozati elemzés, nem látjuk át, hogy a különböző pénzügyi/ gazdasági problémák hogyan fonódnak össze egy rendszerré.</a:t>
            </a:r>
          </a:p>
          <a:p>
            <a:pPr marL="355600" indent="-35560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holisztikus szemlélet megköveteli, hogy a jelenségek ok-okozati összefüggéseit megismerjük, feltárjuk, s a problémák megoldását az okokra irányítsuk.</a:t>
            </a:r>
          </a:p>
          <a:p>
            <a:pPr marL="355600" indent="-35560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okok feltárása az alapja a problémák megelőzésének.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12</a:t>
            </a:fld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pénzügyi mutatószámok 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661248"/>
          </a:xfrm>
        </p:spPr>
        <p:txBody>
          <a:bodyPr/>
          <a:lstStyle/>
          <a:p>
            <a:pPr marL="355600" indent="-35560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pénzügyi mutatókkal történő elemzés a pénzügyi kimutatások adatai közötti numerikus kapcsolatok meghatározása és értelmezése.</a:t>
            </a:r>
          </a:p>
          <a:p>
            <a:pPr marL="355600" indent="-35560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Egy abszolút szám nem hordoz túl sok jelentést, de más hozzákapcsolt információk segítségével az abszolút adatok jelentése érthetőbbé tehető.</a:t>
            </a:r>
          </a:p>
          <a:p>
            <a:pPr marL="355600" indent="-35560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mutatók használatának célja a vállalkozás jövedelmezőségének, pénzügyi helyzetének és működési hatékonyságának vizsgálata.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13</a:t>
            </a:fld>
            <a:endParaRPr lang="hu-H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mutatók használatának előnyei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052736"/>
            <a:ext cx="8280920" cy="5805264"/>
          </a:xfrm>
        </p:spPr>
        <p:txBody>
          <a:bodyPr/>
          <a:lstStyle/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Hasznos eszköze a pénzügyi kimutatások elemzésének.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Leegyszerűsíti, összefoglalja a számviteli adatokat, és érthetőbbé teszi azokat.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Segítséget nyújt a pénzügyi előrejelzésben.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Megkönnyíti a cégek közötti és a cégen belüli összehasonlításokat.</a:t>
            </a:r>
          </a:p>
          <a:p>
            <a:pPr marL="0" lvl="0" indent="0">
              <a:buNone/>
            </a:pPr>
            <a:endParaRPr lang="hu-HU" sz="12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hu-HU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mutatóelemzés jól használható az üzleti vállalkozások erősségeinek és gyengeségeinek megtalálásában.</a:t>
            </a:r>
          </a:p>
          <a:p>
            <a:pPr marL="0" lvl="0" indent="0">
              <a:buNone/>
            </a:pPr>
            <a:r>
              <a:rPr lang="hu-HU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gyengeségek azonosítása segítségünkre lehet a gyengeség okainak meghatározásában. </a:t>
            </a:r>
            <a:endParaRPr lang="hu-HU" sz="24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14</a:t>
            </a:fld>
            <a:endParaRPr lang="hu-H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pénzügyi mutatószámok rendszere 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661248"/>
          </a:xfrm>
        </p:spPr>
        <p:txBody>
          <a:bodyPr/>
          <a:lstStyle/>
          <a:p>
            <a:pPr lvl="0"/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Mérlegelemzés</a:t>
            </a:r>
          </a:p>
          <a:p>
            <a:pPr lvl="1"/>
            <a:r>
              <a:rPr lang="hu-HU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Likviditási mutatók</a:t>
            </a:r>
          </a:p>
          <a:p>
            <a:pPr lvl="1"/>
            <a:r>
              <a:rPr lang="hu-HU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Adósság- és hitelképességi mutatók</a:t>
            </a:r>
          </a:p>
          <a:p>
            <a:pPr lvl="0"/>
            <a:r>
              <a:rPr lang="hu-HU" sz="28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Eredménykimutatás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elemzése</a:t>
            </a:r>
          </a:p>
          <a:p>
            <a:pPr lvl="1"/>
            <a:r>
              <a:rPr lang="hu-HU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eredménykategóriákhoz kapcsolódó mutatók</a:t>
            </a:r>
          </a:p>
          <a:p>
            <a:pPr lvl="0"/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Mérleg és </a:t>
            </a:r>
            <a:r>
              <a:rPr lang="hu-HU" sz="28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eredménykimutatás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együttes elemzése</a:t>
            </a:r>
          </a:p>
          <a:p>
            <a:pPr lvl="1"/>
            <a:r>
              <a:rPr lang="hu-HU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Jövedelmezőségi mutatók</a:t>
            </a:r>
          </a:p>
          <a:p>
            <a:pPr lvl="1"/>
            <a:r>
              <a:rPr lang="hu-HU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Hatékonysági mutatók</a:t>
            </a:r>
          </a:p>
          <a:p>
            <a:pPr lvl="1"/>
            <a:r>
              <a:rPr lang="hu-HU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Tőkestruktúra mutatók</a:t>
            </a:r>
          </a:p>
          <a:p>
            <a:pPr lvl="1"/>
            <a:r>
              <a:rPr lang="hu-HU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Finanszírozási erő</a:t>
            </a:r>
          </a:p>
          <a:p>
            <a:pPr lvl="1"/>
            <a:r>
              <a:rPr lang="hu-HU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Növekedési ráták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Cash flow elemzés</a:t>
            </a:r>
            <a:endParaRPr lang="hu-HU" sz="28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15</a:t>
            </a:fld>
            <a:endParaRPr lang="hu-H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likviditási mutatók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661248"/>
          </a:xfrm>
        </p:spPr>
        <p:txBody>
          <a:bodyPr/>
          <a:lstStyle/>
          <a:p>
            <a:pPr lvl="0"/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likviditási mutatók jelzést adnak a rövid távú kötelezettségeink fizetési képességéről.</a:t>
            </a:r>
            <a:endParaRPr 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Ezek a mutatók a rövid lejáratú eszközök és a rövid lejáratú kötelezettségek arányát vizsgálják, annak a mértékét mérik, hogy a cég rövid távon esedékes kötelezettségei mennyire vannak lefedve a rövid távú eszközök által.</a:t>
            </a:r>
            <a:endParaRPr 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likviditási mutatók lényegében a fizetőképesség fokát tesztelik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endParaRPr lang="hu-HU" i="1" dirty="0" smtClean="0"/>
          </a:p>
          <a:p>
            <a:pPr lvl="0"/>
            <a:endParaRPr lang="hu-HU" sz="12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16</a:t>
            </a:fld>
            <a:endParaRPr lang="hu-H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Általános likviditási mutató 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184576"/>
          </a:xfrm>
        </p:spPr>
        <p:txBody>
          <a:bodyPr/>
          <a:lstStyle/>
          <a:p>
            <a:pPr marL="0" lvl="0" indent="0">
              <a:buNone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likviditás leggyakoribb mérőeszköze, amely az egy éven belül pénzzé konvertálható eszközöket hasonlítja az egy éven belül kifizetendő kötelezettségekhez.</a:t>
            </a:r>
          </a:p>
          <a:p>
            <a:pPr marL="0" lvl="0" indent="0">
              <a:buNone/>
            </a:pP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magas általános likviditási mutató jelzi a cég fizetőképességét, de jelezheti a készpénz vagy más rövid lejáratú eszközök nem-hatékony felhasználását is.</a:t>
            </a:r>
          </a:p>
          <a:p>
            <a:pPr lvl="0"/>
            <a:endParaRPr lang="hu-HU" sz="12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17</a:t>
            </a:fld>
            <a:endParaRPr lang="hu-HU" dirty="0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86017" name="Object 1"/>
          <p:cNvGraphicFramePr>
            <a:graphicFrameLocks noChangeAspect="1"/>
          </p:cNvGraphicFramePr>
          <p:nvPr/>
        </p:nvGraphicFramePr>
        <p:xfrm>
          <a:off x="1547664" y="3789040"/>
          <a:ext cx="6066455" cy="807715"/>
        </p:xfrm>
        <a:graphic>
          <a:graphicData uri="http://schemas.openxmlformats.org/presentationml/2006/ole">
            <p:oleObj spid="_x0000_s86017" name="Equation" r:id="rId3" imgW="32004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Általános likviditási mutató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661248"/>
          </a:xfrm>
        </p:spPr>
        <p:txBody>
          <a:bodyPr/>
          <a:lstStyle/>
          <a:p>
            <a:pPr lvl="0"/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általános likviditási mutató nem méri a cég rugalmasságát.</a:t>
            </a:r>
            <a:endParaRPr 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Magától értetődik, hogyha egy vállalkozás nagy pénztartalékokkal és sok piacképes értékpapírral rendelkezik, akkor az likvidebb, mint amelyiknek hatalmas készletei vannak, ezért az általános likviditási mutató nem nagyon megbízható jelzője a fizetőképességnek.</a:t>
            </a:r>
            <a:endParaRPr 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hu-HU" sz="12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18</a:t>
            </a:fld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Likviditási gyorsráta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472608"/>
          </a:xfrm>
        </p:spPr>
        <p:txBody>
          <a:bodyPr/>
          <a:lstStyle/>
          <a:p>
            <a:pPr marL="0" lvl="0" indent="0">
              <a:buNone/>
            </a:pP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likviditás szigorúbb tesztje, ami a rövid lejáratú kötelezettségeket a forgóeszközök és a készletek különbségéhez hasonlítja.</a:t>
            </a:r>
            <a:endParaRPr 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hu-HU" sz="2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pt-BR" sz="2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isztább mutató, mert figyelmen kívül hagyja azokat a forgóeszközöket, amelyek kevésbé likvidek, nevezetesen a készleteket.</a:t>
            </a:r>
            <a:endParaRPr lang="hu-HU" sz="2400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hu-HU" sz="2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Meg</a:t>
            </a:r>
            <a:r>
              <a:rPr lang="pt-BR" sz="2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mutatja, hogy a cég képes-e fedezni kötelezettségeit a rendelkezésére álló könnyebben pén</a:t>
            </a:r>
            <a:r>
              <a:rPr lang="hu-HU" sz="2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z</a:t>
            </a:r>
            <a:r>
              <a:rPr lang="pt-BR" sz="2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zé konvertálható eszközökből, ha az értékesítési bevételei jelentős mértékben esnének.</a:t>
            </a:r>
            <a:endParaRPr lang="hu-HU" sz="2400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19</a:t>
            </a:fld>
            <a:endParaRPr lang="hu-HU" dirty="0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17763" name="Object 3"/>
          <p:cNvGraphicFramePr>
            <a:graphicFrameLocks noChangeAspect="1"/>
          </p:cNvGraphicFramePr>
          <p:nvPr/>
        </p:nvGraphicFramePr>
        <p:xfrm>
          <a:off x="1907704" y="2996952"/>
          <a:ext cx="5167135" cy="665287"/>
        </p:xfrm>
        <a:graphic>
          <a:graphicData uri="http://schemas.openxmlformats.org/presentationml/2006/ole">
            <p:oleObj spid="_x0000_s117763" name="Egyenlet" r:id="rId3" imgW="32639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pénzügyi elemzés kerete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196752"/>
            <a:ext cx="8280920" cy="5517232"/>
          </a:xfrm>
        </p:spPr>
        <p:txBody>
          <a:bodyPr/>
          <a:lstStyle/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vállalkozás pénzügyeinek elemzése elsősorban a vezetés, a menedzsment számára biztosítja a döntéshozatalhoz szükséges információt, segíti a hatékonyabb és eredményesebb döntéshozatalt.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jó döntések hozzájárulnak az eredményes gazdálkodáshoz, és lehetővé teszik azon irányítási intézkedések megtételét, amelyek biztosítják, hogy a vállalkozás stratégiai és az operatív terveinek megfelelően tudjon működni.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elemzés által levont következtetések szabják meg a cselekvés irányát és segítik a hatékony gazdálkodást.</a:t>
            </a:r>
            <a:endParaRPr lang="hu-HU" sz="28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Likviditási gyorsráta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661248"/>
          </a:xfrm>
        </p:spPr>
        <p:txBody>
          <a:bodyPr/>
          <a:lstStyle/>
          <a:p>
            <a:pPr lvl="0"/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viszonylag nagy mértékű készletmennyiség gyakran a rövid távú zavarok jelzője.</a:t>
            </a:r>
            <a:endParaRPr 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vállalkozás túlbecsülheti az értékesítési lehetőségeit, ennek következtében túltermelés vagy túlzott alapanyagkészlet felhalmozása fordulhat elő, és így likvid eszközeinek jelentős része lassan mozgó készletekben kerülhet lekötésre.</a:t>
            </a:r>
            <a:endParaRPr lang="hu-HU" sz="12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20</a:t>
            </a:fld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Készpénz szintű likviditási mutató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136904" cy="5472608"/>
          </a:xfrm>
        </p:spPr>
        <p:txBody>
          <a:bodyPr/>
          <a:lstStyle/>
          <a:p>
            <a:pPr marL="0" lvl="0" indent="0" algn="ctr">
              <a:buNone/>
            </a:pP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leglikvidebb forgóeszköznek, a pénzeszközöknek és a piacképes értékpapíroknak a rövid lejáratú kötelezettségekhez viszonyított arányát mutatja. </a:t>
            </a: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hu-HU" sz="2400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hu-HU" sz="2400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21</a:t>
            </a:fld>
            <a:endParaRPr lang="hu-HU" dirty="0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20835" name="Object 3"/>
          <p:cNvGraphicFramePr>
            <a:graphicFrameLocks noChangeAspect="1"/>
          </p:cNvGraphicFramePr>
          <p:nvPr/>
        </p:nvGraphicFramePr>
        <p:xfrm>
          <a:off x="611560" y="3645024"/>
          <a:ext cx="7632848" cy="792088"/>
        </p:xfrm>
        <a:graphic>
          <a:graphicData uri="http://schemas.openxmlformats.org/presentationml/2006/ole">
            <p:oleObj spid="_x0000_s120835" name="Egyenlet" r:id="rId3" imgW="4203700" imgH="4445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Pénzkonverzió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805264"/>
          </a:xfrm>
        </p:spPr>
        <p:txBody>
          <a:bodyPr/>
          <a:lstStyle/>
          <a:p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pénzügyi menedzserek a napi tevékenységekhez szorosan kapcsolód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ó 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erőforrásként tekintenek a forgóeszközökre.</a:t>
            </a:r>
            <a:endParaRPr 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forgóeszköz</a:t>
            </a:r>
            <a:r>
              <a:rPr lang="hu-HU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ök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től azt várják el, hogy a vállalat működési ciklusa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alatt vagy egy éven belül - amelyik hosszabb - készpénzzé 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konvertál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ható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 legyenek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pt-BR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likviditás fogalom az eszközök készpénzzé történő transzformálásának rugalmasságát és átválthatóságát jelenti.</a:t>
            </a:r>
            <a:endParaRPr 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22</a:t>
            </a:fld>
            <a:endParaRPr 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Forgótőke – Nettó forgótőke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805264"/>
          </a:xfrm>
        </p:spPr>
        <p:txBody>
          <a:bodyPr/>
          <a:lstStyle/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forgótőke = forgóeszközök</a:t>
            </a: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nettó forgótőke =</a:t>
            </a:r>
          </a:p>
          <a:p>
            <a:pPr>
              <a:buNone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	      forgóeszközök – rövid lejáratú kötelezettségek</a:t>
            </a: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nettó forgótőke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a forgóeszközöknek az a része, amelyet hosszú lejáratú kötelezettséggel vagy saját tőkével finanszírozunk.</a:t>
            </a:r>
          </a:p>
          <a:p>
            <a:r>
              <a:rPr lang="pt-BR" sz="26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pozitív nettó forgótőke úgy is értelmezhető, hogy a cég valószínűleg képes lesz eleget tenni a pénzkövetelések összességének az év folyamán, vagyis fizetőképes</a:t>
            </a:r>
            <a:r>
              <a:rPr lang="hu-HU" sz="26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ami</a:t>
            </a:r>
            <a:r>
              <a:rPr lang="pt-BR" sz="26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nem szükségképpen igaz, mivel a nettó forgótőke nem jelzi a likviditást pontosan, ugyanis csak a pénz és a rövid távú befektetések az igazán likvid eszközök. </a:t>
            </a:r>
            <a:endParaRPr lang="hu-HU" sz="2600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23</a:t>
            </a:fld>
            <a:endParaRPr lang="hu-H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Nettó forgótőke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24</a:t>
            </a:fld>
            <a:endParaRPr lang="hu-HU" dirty="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2" cstate="print"/>
          <a:srcRect l="31373" t="39862" r="15502" b="16732"/>
          <a:stretch>
            <a:fillRect/>
          </a:stretch>
        </p:blipFill>
        <p:spPr bwMode="auto">
          <a:xfrm>
            <a:off x="1259632" y="1124744"/>
            <a:ext cx="6552728" cy="4176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artalom helye 2"/>
          <p:cNvSpPr>
            <a:spLocks noGrp="1"/>
          </p:cNvSpPr>
          <p:nvPr>
            <p:ph idx="1"/>
          </p:nvPr>
        </p:nvSpPr>
        <p:spPr>
          <a:xfrm>
            <a:off x="179512" y="5301208"/>
            <a:ext cx="8784976" cy="1556792"/>
          </a:xfrm>
        </p:spPr>
        <p:txBody>
          <a:bodyPr/>
          <a:lstStyle/>
          <a:p>
            <a:pPr marL="0" lvl="0" indent="0">
              <a:buNone/>
            </a:pPr>
            <a:r>
              <a:rPr lang="pt-BR" sz="24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nettó forgótőke változását nemcsak a forgóeszközök és a rövid lejáratú kötelezettségek változása idézheti elő, hanem a saját tőke és a hosszú lejáratú kötelezettségek, illetve a befektetett eszközök változása is.</a:t>
            </a:r>
            <a:endParaRPr lang="hu-HU" sz="2400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hu-HU" sz="2400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hu-HU" sz="2400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Adósság- és hitelképességi mutatók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949280"/>
          </a:xfrm>
        </p:spPr>
        <p:txBody>
          <a:bodyPr/>
          <a:lstStyle/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Ezek a mutatók a vállalkozás azon hosszú távú képességét mérik, hogy mennyire képes e távon fizetési kötelezettségeinek eleget tenni.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saját tőke hitellel történő kipótlása pénzügyi kockázatot hoz létre.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hosszú távú hitelek növelik azokat az állandó pénzügyi kötelezettségeket, amelyeknek a vállalatnak eleget kell tennie.</a:t>
            </a:r>
          </a:p>
          <a:p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Azok vállalkozások, amelyek jól </a:t>
            </a:r>
            <a:r>
              <a:rPr lang="hu-HU" sz="28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előrejelezhető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és stabil működési pénzáramlással rendelkeznek biztonsággal vállalhatnak kötelezettséget több hitellel történő finanszírozásra, mint azok, amelyeknek </a:t>
            </a:r>
            <a:r>
              <a:rPr lang="hu-HU" sz="28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magasfokú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piaci bizonytalansággal kell szembenézniük.</a:t>
            </a:r>
            <a:endParaRPr lang="hu-HU" sz="2800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25</a:t>
            </a:fld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Összes eladósodottság mutató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544616"/>
          </a:xfrm>
        </p:spPr>
        <p:txBody>
          <a:bodyPr/>
          <a:lstStyle/>
          <a:p>
            <a:pPr marL="0" lvl="0" indent="0">
              <a:buNone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egy átfogó mutató és a kölcsönzött pénzösszegtől való függőséget úgy mutatja meg, hogy az összes rövid távú kötelezettséget is hitelként veszi figyelembe.</a:t>
            </a: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hu-HU" sz="2400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mutató lényegében arra ad választ, hogy az eszközök milyen aránya (hány százaléka) van idegen tőkével, vagyis a hitelezők által finanszírozva.</a:t>
            </a:r>
            <a:endParaRPr lang="hu-HU" sz="2800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26</a:t>
            </a:fld>
            <a:endParaRPr lang="hu-HU" dirty="0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39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23907" name="Object 3"/>
          <p:cNvGraphicFramePr>
            <a:graphicFrameLocks noChangeAspect="1"/>
          </p:cNvGraphicFramePr>
          <p:nvPr/>
        </p:nvGraphicFramePr>
        <p:xfrm>
          <a:off x="1691680" y="3212976"/>
          <a:ext cx="6498298" cy="745232"/>
        </p:xfrm>
        <a:graphic>
          <a:graphicData uri="http://schemas.openxmlformats.org/presentationml/2006/ole">
            <p:oleObj spid="_x0000_s123907" name="Egyenlet" r:id="rId3" imgW="3771900" imgH="44450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Hitel visszafizetési képesség 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052736"/>
            <a:ext cx="8424936" cy="5805264"/>
          </a:xfrm>
        </p:spPr>
        <p:txBody>
          <a:bodyPr/>
          <a:lstStyle/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Egy dinamikus fogalom, és az a vállalat jövedelmezőségének, az eszközök pénzzé konvertálási mutatójának és a hitelképességnek a függvénye.</a:t>
            </a: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hosszabb lejárati idejű hitel általában kisebb visszafizetési kockázatot feltételez, mivel a menedzsment több lehetőséggel és hosszabb idővel rendelkezik, hogy működési tevékenyégéből összegyűjtse a visszafizetéshez szükséges forrásokat.</a:t>
            </a: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27</a:t>
            </a:fld>
            <a:endParaRPr lang="hu-H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Adósság/saját tőke arány mutató 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184576"/>
          </a:xfrm>
        </p:spPr>
        <p:txBody>
          <a:bodyPr/>
          <a:lstStyle/>
          <a:p>
            <a:pPr marL="0" lvl="0" indent="0">
              <a:buNone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(D/E) mutató azt jelzi, hogy az idegen tőke hányszorosa a saját tőke értékének.</a:t>
            </a:r>
          </a:p>
          <a:p>
            <a:pPr marL="0" lvl="0" indent="0">
              <a:buNone/>
            </a:pP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mutató elfogadható értéke ágazatonként eltérő lehet, például a kiegyensúlyozott pénz beáramlással rendelkező vállalkozások elviselnek magasabb adósság/saját tőke arány mutatót is, míg a ciklikus vállalkozások általában alacsonyabb mutató esetén értékelhetők kedvezőbben.</a:t>
            </a:r>
            <a:endParaRPr lang="hu-HU" sz="12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28</a:t>
            </a:fld>
            <a:endParaRPr lang="hu-HU" dirty="0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28003" name="Object 3"/>
          <p:cNvGraphicFramePr>
            <a:graphicFrameLocks noChangeAspect="1"/>
          </p:cNvGraphicFramePr>
          <p:nvPr/>
        </p:nvGraphicFramePr>
        <p:xfrm>
          <a:off x="1691680" y="2420888"/>
          <a:ext cx="6148934" cy="792088"/>
        </p:xfrm>
        <a:graphic>
          <a:graphicData uri="http://schemas.openxmlformats.org/presentationml/2006/ole">
            <p:oleObj spid="_x0000_s128003" name="Egyenlet" r:id="rId3" imgW="3403600" imgH="444500" progId="Equation.3">
              <p:embed/>
            </p:oleObj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Saját tőke multiplikátor mutató</a:t>
            </a:r>
            <a:r>
              <a:rPr lang="hu-H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196752"/>
            <a:ext cx="8424936" cy="5256584"/>
          </a:xfrm>
        </p:spPr>
        <p:txBody>
          <a:bodyPr/>
          <a:lstStyle/>
          <a:p>
            <a:pPr marL="0" lvl="0" indent="0">
              <a:buNone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azt mutatja meg, hogy a vállalkozás a tulajdonosok által rendelkezésre bocsátott saját tőkével milyen eszközállományt (vagyont) volt képes létrehozni, vagyis hányszor sikerült megtöbbszöröznie a saját tőkéjét</a:t>
            </a: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hu-HU" sz="28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endParaRPr lang="hu-HU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buNone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'adósság/saját tőke arány'+1		(D/E + 1)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29</a:t>
            </a:fld>
            <a:endParaRPr lang="hu-HU" dirty="0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30051" name="Object 3"/>
          <p:cNvGraphicFramePr>
            <a:graphicFrameLocks noChangeAspect="1"/>
          </p:cNvGraphicFramePr>
          <p:nvPr/>
        </p:nvGraphicFramePr>
        <p:xfrm>
          <a:off x="2051720" y="4077072"/>
          <a:ext cx="5025559" cy="864096"/>
        </p:xfrm>
        <a:graphic>
          <a:graphicData uri="http://schemas.openxmlformats.org/presentationml/2006/ole">
            <p:oleObj spid="_x0000_s130051" name="Egyenlet" r:id="rId3" imgW="2514600" imgH="44450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Pénzügyi elemzés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196752"/>
            <a:ext cx="8280920" cy="5517232"/>
          </a:xfrm>
        </p:spPr>
        <p:txBody>
          <a:bodyPr/>
          <a:lstStyle/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pénzügyi elemzés a gazdasági elemzés egy részterülete.</a:t>
            </a:r>
          </a:p>
          <a:p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pénzügyi elemzés célja információszerzés a vállalkozás működéséről, vagyoni, pénzügyi és jövedelmi helyzetéről, azokról a folyamatokról, eredményekről és problémákról, amelyek a vállalkozást jellemzik.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Hosszú távú adósság</a:t>
            </a:r>
            <a:r>
              <a:rPr lang="hu-H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mutató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5184576"/>
          </a:xfrm>
        </p:spPr>
        <p:txBody>
          <a:bodyPr/>
          <a:lstStyle/>
          <a:p>
            <a:pPr marL="0" lvl="0" indent="0">
              <a:buNone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Egy cég tartozásai inkább a üzleti gyakorlatának, mintsem adósság menedzselési politikájának visszatükröződései.</a:t>
            </a:r>
          </a:p>
          <a:p>
            <a:pPr marL="0" lvl="0" indent="0">
              <a:buNone/>
            </a:pP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“hosszú lejáratú kötelezettségek+saját tőke” összeget a vállalkozás összes tőkésítésének is nevezik, és a pénzügyi menedzserek sokszor inkább erre fordítják a figyelmüket, mintsem az összes eszközre.</a:t>
            </a:r>
            <a:endParaRPr lang="hu-HU" sz="1200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30</a:t>
            </a:fld>
            <a:endParaRPr lang="hu-HU" dirty="0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31075" name="Object 3"/>
          <p:cNvGraphicFramePr>
            <a:graphicFrameLocks noChangeAspect="1"/>
          </p:cNvGraphicFramePr>
          <p:nvPr/>
        </p:nvGraphicFramePr>
        <p:xfrm>
          <a:off x="1259632" y="2852936"/>
          <a:ext cx="6557903" cy="715070"/>
        </p:xfrm>
        <a:graphic>
          <a:graphicData uri="http://schemas.openxmlformats.org/presentationml/2006/ole">
            <p:oleObj spid="_x0000_s131075" name="Egyenlet" r:id="rId3" imgW="41148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Kamatfedezeti mutató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5949280"/>
          </a:xfrm>
        </p:spPr>
        <p:txBody>
          <a:bodyPr/>
          <a:lstStyle/>
          <a:p>
            <a:pPr marL="0" lvl="0" indent="0">
              <a:buNone/>
            </a:pP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Arra ad választ, hogy a vállalkozás mennyire képes a kamatait megfizetni működési jövedelméből.</a:t>
            </a:r>
          </a:p>
          <a:p>
            <a:pPr marL="0" lvl="0" indent="0">
              <a:buNone/>
            </a:pP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775" indent="-358775"/>
            <a:endParaRPr lang="hu-HU" sz="1800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775" indent="-358775"/>
            <a:r>
              <a:rPr lang="hu-HU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hosszú távú kölcsön nem visszafizetési esélye, egy viszonylag hosszú távú kockázat.</a:t>
            </a:r>
          </a:p>
          <a:p>
            <a:pPr marL="358775" indent="-358775"/>
            <a:r>
              <a:rPr lang="hu-HU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rövid távú kockázat a kamatfizetéshez kapcsolódik. </a:t>
            </a:r>
          </a:p>
          <a:p>
            <a:pPr marL="358775" indent="-358775"/>
            <a:r>
              <a:rPr lang="hu-HU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kamatfizetési képességének méréséhez ki kell számolni, hogy a fizetendő kamat hányszorosát fedezi a működési eredmény.</a:t>
            </a:r>
          </a:p>
          <a:p>
            <a:pPr marL="358775" indent="-358775"/>
            <a:r>
              <a:rPr lang="hu-HU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bankok legalább ötszörös kamat fedezeti értéket várnak el.</a:t>
            </a:r>
          </a:p>
          <a:p>
            <a:pPr marL="358775" indent="-358775"/>
            <a:r>
              <a:rPr lang="hu-HU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magasabb mutató a jobb helyzetben lévő cégeknél fordul elő, amelyek viszonylag könnyen képesek kifizetni hitelezőiket.</a:t>
            </a:r>
          </a:p>
          <a:p>
            <a:pPr marL="358775" indent="-358775"/>
            <a:r>
              <a:rPr lang="hu-HU" sz="2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alacsony kamatfedezeti mutató veszélyes helyzetet jelez, mivel a gazdasági tevékenység hanyatlása a vállalat működési eredményét a megfizetendő kamat alá csökkentheti, elvezetve a késedelmes fizetéshez, majd fizetésképtelenséghez.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31</a:t>
            </a:fld>
            <a:endParaRPr lang="hu-HU" dirty="0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32099" name="Object 3"/>
          <p:cNvGraphicFramePr>
            <a:graphicFrameLocks noChangeAspect="1"/>
          </p:cNvGraphicFramePr>
          <p:nvPr/>
        </p:nvGraphicFramePr>
        <p:xfrm>
          <a:off x="683568" y="1988840"/>
          <a:ext cx="7393550" cy="657349"/>
        </p:xfrm>
        <a:graphic>
          <a:graphicData uri="http://schemas.openxmlformats.org/presentationml/2006/ole">
            <p:oleObj spid="_x0000_s132099" name="Egyenlet" r:id="rId3" imgW="4787900" imgH="431800" progId="Equation.3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Pénzfedezeti mutató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94928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vállalkozás más forrásokból is előteremthet pénzeszközöket (pl.: értékcsökkenés) a kamatfizetésre, de ez nem jelenti azt, hogy a problémák megoldódtak, csak elhalasztódtak.</a:t>
            </a:r>
          </a:p>
          <a:p>
            <a:pPr marL="0" indent="0">
              <a:buNone/>
            </a:pP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2000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kamatfedezeti és a pénzfedezeti mutató alkalmazásával lehetnek problémák, mert a nevezőben nem vesz figyelembe más állandó kifizetéseket, mint például a lízingdíjak, a </a:t>
            </a:r>
            <a:r>
              <a:rPr lang="hu-HU" sz="2800" i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tőkevisszafizetés</a:t>
            </a:r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és az elsőbbségi részvények osztaléka.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32</a:t>
            </a:fld>
            <a:endParaRPr lang="hu-HU" dirty="0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33123" name="Object 3"/>
          <p:cNvGraphicFramePr>
            <a:graphicFrameLocks noChangeAspect="1"/>
          </p:cNvGraphicFramePr>
          <p:nvPr/>
        </p:nvGraphicFramePr>
        <p:xfrm>
          <a:off x="611560" y="3356992"/>
          <a:ext cx="8136904" cy="648072"/>
        </p:xfrm>
        <a:graphic>
          <a:graphicData uri="http://schemas.openxmlformats.org/presentationml/2006/ole">
            <p:oleObj spid="_x0000_s133123" name="Egyenlet" r:id="rId3" imgW="59309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Állandó kötelezettség fedezeti mutató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949280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Állandó kötelezettség fedezeti mutató =</a:t>
            </a:r>
          </a:p>
          <a:p>
            <a:pPr marL="0" indent="0">
              <a:buNone/>
            </a:pP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hu-HU" sz="2000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358775" indent="-358775"/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állandó kötelezettség (vagy a kamat-) fedezeti mutatóra hatással van az eszközök eredménytermelő képessége (hozama), az adósság/saját tőke arány mutató és az időszakonkénti </a:t>
            </a:r>
            <a:r>
              <a:rPr lang="hu-HU" sz="28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hitelvisszafizetési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arány.</a:t>
            </a:r>
          </a:p>
          <a:p>
            <a:pPr marL="358775" indent="-358775"/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eszközök hozamának nagyobb változékonysága nagyobb állandó kötelezettség fedezeti mutatót igényel és fordítva.</a:t>
            </a:r>
            <a:endParaRPr lang="hu-HU" sz="28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33</a:t>
            </a:fld>
            <a:endParaRPr lang="hu-HU" dirty="0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34147" name="Object 3"/>
          <p:cNvGraphicFramePr>
            <a:graphicFrameLocks noChangeAspect="1"/>
          </p:cNvGraphicFramePr>
          <p:nvPr/>
        </p:nvGraphicFramePr>
        <p:xfrm>
          <a:off x="1043608" y="1916832"/>
          <a:ext cx="6624736" cy="864096"/>
        </p:xfrm>
        <a:graphic>
          <a:graphicData uri="http://schemas.openxmlformats.org/presentationml/2006/ole">
            <p:oleObj spid="_x0000_s134147" name="Egyenlet" r:id="rId3" imgW="4940300" imgH="647700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Állandó kötelezettség fedezeti mutató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949280"/>
          </a:xfrm>
        </p:spPr>
        <p:txBody>
          <a:bodyPr/>
          <a:lstStyle/>
          <a:p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mutató csak korlátozottan használható fel a hitelkapacitás meghatározásában.</a:t>
            </a:r>
          </a:p>
          <a:p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Egy adott időpontra vonatkozó olyan statikus mérőszám, amely nem tudja megfelelően mérni a kötelezettségek teljesítéséhez szükséges pénzáramlásokat.</a:t>
            </a:r>
          </a:p>
          <a:p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</a:t>
            </a:r>
            <a:r>
              <a:rPr lang="hu-HU" sz="26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eredménykimutatásból</a:t>
            </a:r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származó eredményérték nem ugyanaz, mint a nettó pénzáramlás.</a:t>
            </a:r>
          </a:p>
          <a:p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mutató hibásan tükrözi vissza egy problémákkal küzdő vállalat pénzügyi helyzetét, amikor is az eredmény csökken a kamat kötelezettség pedig nő.</a:t>
            </a:r>
          </a:p>
          <a:p>
            <a:r>
              <a:rPr lang="hu-HU" sz="26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Semmit sem mond a tőkepiacok helyzetéről, ugyanakkor tény, hogy a vállalkozások többsége esetén a mutató az üzleti ciklusok során szemmel láthatólag változik.</a:t>
            </a:r>
            <a:endParaRPr lang="hu-HU" sz="26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34</a:t>
            </a:fld>
            <a:endParaRPr lang="hu-HU" dirty="0"/>
          </a:p>
        </p:txBody>
      </p:sp>
      <p:sp>
        <p:nvSpPr>
          <p:cNvPr id="86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1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21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sp>
        <p:nvSpPr>
          <p:cNvPr id="1341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pénzügyi elemzés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39552" y="1124744"/>
            <a:ext cx="8136904" cy="5733256"/>
          </a:xfrm>
        </p:spPr>
        <p:txBody>
          <a:bodyPr/>
          <a:lstStyle/>
          <a:p>
            <a:pPr marL="0" indent="0">
              <a:buNone/>
            </a:pPr>
            <a:r>
              <a:rPr lang="hu-HU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vállalkozások gazdálkodásáról, vagyoni, pénzügyi és jövedelmi helyzetéről, azokról a gazdasági folyamatokról, eredményekről és problémákról, amelyek a vállalkozást jellemzik pénzügyi elemzéssel lehet információt szerezni. A pénzügyi elemzés olyan eljárások, vizsgálati módszerek felhasználásával történik, amelyek alkalmasak a vállalkozások vagyonának (az eszközöknek) és tőkéjének (a forrásoknak), illetve eredményének vizsgálatára, hatékonyságának, pénzügyi teljesítőképességének kifejezésére, minősítésére. (</a:t>
            </a:r>
            <a:r>
              <a:rPr lang="hu-HU" sz="3000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Béhm</a:t>
            </a:r>
            <a:r>
              <a:rPr lang="hu-HU" sz="30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1998)</a:t>
            </a:r>
            <a:endParaRPr lang="hu-HU" sz="30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pénzügyi elemzés …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733256"/>
          </a:xfrm>
        </p:spPr>
        <p:txBody>
          <a:bodyPr/>
          <a:lstStyle/>
          <a:p>
            <a:pPr marL="355600" indent="-35560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esetén is ügyelni kell arra, hogy egymással csak tartalmilag azonos mutatók összehasonlításának van értelme.</a:t>
            </a:r>
          </a:p>
          <a:p>
            <a:pPr marL="355600" indent="-35560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alapját az összehasonlítás képezi, amely lehet időbeli és térbeli.</a:t>
            </a:r>
          </a:p>
          <a:p>
            <a:pPr marL="355600" indent="-35560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általános tendenciák kifejezésére alkalmas is, ezért mutatók számításához megfelelő hosszúságú időtáv kell, hogy rendelkezésre álljon.</a:t>
            </a:r>
          </a:p>
          <a:p>
            <a:pPr marL="355600" indent="-35560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több éves adatbázis a dinamikus összehasonlítást is lehetővé teszi.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viszonyítás alapját képezhetik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412776"/>
            <a:ext cx="7776864" cy="5445224"/>
          </a:xfrm>
        </p:spPr>
        <p:txBody>
          <a:bodyPr/>
          <a:lstStyle/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korábbi évek mutatói,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ágazatra jellemző, országos átlagok </a:t>
            </a:r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vagy </a:t>
            </a:r>
            <a:r>
              <a:rPr lang="hu-HU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képzett mutatók</a:t>
            </a:r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hasonló nagyságú és adottságú vállalat(ok) adatai,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régióra jellemző mutatók,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pénzintézetek által biztosított adatok stb.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Az elemzés lehet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5589240"/>
          </a:xfrm>
        </p:spPr>
        <p:txBody>
          <a:bodyPr/>
          <a:lstStyle/>
          <a:p>
            <a:pPr lvl="0"/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Átfogó elemzés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Általában csak a változás mértékét és irányát kifejező mutatókat tartalmazza, az azt kiváltó okok kevésbé részletezettek.</a:t>
            </a:r>
          </a:p>
          <a:p>
            <a:pPr lvl="0"/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Értékmutatókon alapuló elemzés: A</a:t>
            </a:r>
            <a:r>
              <a:rPr lang="hu-HU" sz="28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statisztikai és beszámolóból vett szöveges információkat is felhasználja, az ok-okozati összefüggésekre is rávilágít.</a:t>
            </a:r>
          </a:p>
          <a:p>
            <a:pPr lvl="0"/>
            <a:r>
              <a:rPr lang="hu-HU" sz="2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Részletes elemzés:</a:t>
            </a:r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A beszámoló adatai alapján egy-egy terület részletes vizsgálata során az eltérések minden lényeges okát fel lehet tárni. Ezen elemzéshez érték és mennyiségi adatok egyaránt fel vannak használva.</a:t>
            </a:r>
            <a:endParaRPr lang="hu-HU" sz="28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számviteli beszámoló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11560" y="1268760"/>
            <a:ext cx="7992888" cy="5589240"/>
          </a:xfrm>
        </p:spPr>
        <p:txBody>
          <a:bodyPr/>
          <a:lstStyle/>
          <a:p>
            <a:pPr lvl="0"/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vállalkozás számviteli kimutatása összefoglalja üzleti tevékenységeinek gazdasági következményeit. </a:t>
            </a:r>
          </a:p>
          <a:p>
            <a:pPr lvl="0"/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vállalkozás számviteli rendszere biztosítja azt a mechanizmust, amelyen keresztül az üzleti tevékenységek mérhetők és pénzügyi kimutatásokba összesíthetők.</a:t>
            </a:r>
          </a:p>
          <a:p>
            <a:pPr lvl="0"/>
            <a:r>
              <a:rPr lang="hu-HU" sz="2800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pénzügyi kimutatások adatait üzleti elemzésre felhasználó közvetítőknek tudatában kell lenniük, hogy a pénzügyi kimutatások mind a cég üzleti tevékenysége mind a számviteli rendszere által befolyásoltak</a:t>
            </a:r>
            <a:r>
              <a:rPr lang="hu-HU" sz="2800" dirty="0" smtClean="0"/>
              <a:t>.</a:t>
            </a:r>
            <a:endParaRPr lang="hu-HU" sz="2800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8</a:t>
            </a:fld>
            <a:endParaRPr 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908720"/>
          </a:xfrm>
        </p:spPr>
        <p:txBody>
          <a:bodyPr/>
          <a:lstStyle/>
          <a:p>
            <a:r>
              <a:rPr lang="hu-H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számviteli beszámoló jellemzője</a:t>
            </a:r>
            <a:endParaRPr lang="hu-H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052736"/>
            <a:ext cx="8640960" cy="5805264"/>
          </a:xfrm>
        </p:spPr>
        <p:txBody>
          <a:bodyPr/>
          <a:lstStyle/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számviteli törvény alá tartozó vállalkozások pénzügyi kimutatásainak egyik alapvető jellemzője, hogy azok esedékesség alapú mintsem pénzalapú könyvelésen alapulnak.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esedékességi alapelvű könyvelés esetén az adózott jövedelem az elsődleges periodikus teljesítménymutató.</a:t>
            </a:r>
          </a:p>
          <a:p>
            <a:pPr lvl="0"/>
            <a:r>
              <a:rPr lang="hu-HU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Az adózott jövedelem kiszámításához a gazdasági tranzakciók hatásait várható alapon és nem az aktuális pénzbeszedés és –kifizetés alapján rögzítik. </a:t>
            </a:r>
            <a:endParaRPr lang="hu-HU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A74CE-F2C2-4B6F-8D77-E8F44AAB9566}" type="slidenum">
              <a:rPr lang="hu-HU" smtClean="0"/>
              <a:pPr>
                <a:defRPr/>
              </a:pPr>
              <a:t>9</a:t>
            </a:fld>
            <a:endParaRPr lang="hu-H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3202</TotalTime>
  <Words>1895</Words>
  <Application>Microsoft Office PowerPoint</Application>
  <PresentationFormat>Diavetítés a képernyőre (4:3 oldalarány)</PresentationFormat>
  <Paragraphs>201</Paragraphs>
  <Slides>34</Slides>
  <Notes>1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2</vt:i4>
      </vt:variant>
      <vt:variant>
        <vt:lpstr>Diacímek</vt:lpstr>
      </vt:variant>
      <vt:variant>
        <vt:i4>34</vt:i4>
      </vt:variant>
    </vt:vector>
  </HeadingPairs>
  <TitlesOfParts>
    <vt:vector size="37" baseType="lpstr">
      <vt:lpstr>Alapértelmezett terv</vt:lpstr>
      <vt:lpstr>Equation</vt:lpstr>
      <vt:lpstr>Egyenlet</vt:lpstr>
      <vt:lpstr>Gazdasági és PÉNZÜGYI Elemzés 11.</vt:lpstr>
      <vt:lpstr>A pénzügyi elemzés kerete</vt:lpstr>
      <vt:lpstr>Pénzügyi elemzés</vt:lpstr>
      <vt:lpstr>A pénzügyi elemzés</vt:lpstr>
      <vt:lpstr>A pénzügyi elemzés …</vt:lpstr>
      <vt:lpstr>A viszonyítás alapját képezhetik</vt:lpstr>
      <vt:lpstr>Az elemzés lehet</vt:lpstr>
      <vt:lpstr>A számviteli beszámoló</vt:lpstr>
      <vt:lpstr>A számviteli beszámoló jellemzője</vt:lpstr>
      <vt:lpstr>A számviteli beszámoló elemzése</vt:lpstr>
      <vt:lpstr>Pénzügyi elemzés - Holizmus</vt:lpstr>
      <vt:lpstr>Pénzügyi elemzés – Holisztikus szemlélet</vt:lpstr>
      <vt:lpstr>A pénzügyi mutatószámok </vt:lpstr>
      <vt:lpstr>A mutatók használatának előnyei</vt:lpstr>
      <vt:lpstr>A pénzügyi mutatószámok rendszere </vt:lpstr>
      <vt:lpstr>A likviditási mutatók</vt:lpstr>
      <vt:lpstr>Általános likviditási mutató </vt:lpstr>
      <vt:lpstr>Általános likviditási mutató</vt:lpstr>
      <vt:lpstr>Likviditási gyorsráta</vt:lpstr>
      <vt:lpstr>Likviditási gyorsráta</vt:lpstr>
      <vt:lpstr>Készpénz szintű likviditási mutató</vt:lpstr>
      <vt:lpstr>Pénzkonverzió</vt:lpstr>
      <vt:lpstr>Forgótőke – Nettó forgótőke</vt:lpstr>
      <vt:lpstr>Nettó forgótőke</vt:lpstr>
      <vt:lpstr>Adósság- és hitelképességi mutatók</vt:lpstr>
      <vt:lpstr>Összes eladósodottság mutató</vt:lpstr>
      <vt:lpstr>Hitel visszafizetési képesség </vt:lpstr>
      <vt:lpstr>Adósság/saját tőke arány mutató </vt:lpstr>
      <vt:lpstr>Saját tőke multiplikátor mutató </vt:lpstr>
      <vt:lpstr>Hosszú távú adósság mutató</vt:lpstr>
      <vt:lpstr>Kamatfedezeti mutató</vt:lpstr>
      <vt:lpstr>Pénzfedezeti mutató</vt:lpstr>
      <vt:lpstr>Állandó kötelezettség fedezeti mutató</vt:lpstr>
      <vt:lpstr>Állandó kötelezettség fedezeti mutató</vt:lpstr>
    </vt:vector>
  </TitlesOfParts>
  <Company>DE-AVK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Vállalkozások finanszírozása</dc:title>
  <dc:creator>Dr. Tarnóczi Tibor</dc:creator>
  <cp:lastModifiedBy>Számviteli Tanszék</cp:lastModifiedBy>
  <cp:revision>486</cp:revision>
  <dcterms:created xsi:type="dcterms:W3CDTF">2009-02-09T14:00:32Z</dcterms:created>
  <dcterms:modified xsi:type="dcterms:W3CDTF">2014-12-17T08:22:07Z</dcterms:modified>
</cp:coreProperties>
</file>