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  <a:srgbClr val="F8DD78"/>
    <a:srgbClr val="FFFFD1"/>
    <a:srgbClr val="D7FFAF"/>
    <a:srgbClr val="E4FFC9"/>
    <a:srgbClr val="FFFF99"/>
    <a:srgbClr val="99FF33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7" y="-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Partiumi Keresztény Egyetem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13ADB73-A8AD-43A0-B58E-A4DAB4D5BA32}" type="datetimeFigureOut">
              <a:rPr lang="hu-HU"/>
              <a:pPr>
                <a:defRPr/>
              </a:pPr>
              <a:t>2014.12.02.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CE49A68-EE05-46C2-B529-31F6AEC1723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Partiumi Keresztény Egyetem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EF76F5E-8A40-4436-B43F-E8D511236B9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altLang="hu-HU" smtClean="0"/>
          </a:p>
        </p:txBody>
      </p:sp>
      <p:sp>
        <p:nvSpPr>
          <p:cNvPr id="21508" name="Dia számának helye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D2E86-3938-4831-9EE0-F0978A80A0A4}" type="slidenum">
              <a:rPr lang="hu-HU" altLang="hu-HU" smtClean="0"/>
              <a:pPr/>
              <a:t>1</a:t>
            </a:fld>
            <a:endParaRPr lang="hu-HU" alt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31CD4-EE67-4327-B97A-E0B9BF24309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58880-EF6D-4243-9AA1-D4A5D9B298D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71D0D-7660-44B1-8BEC-CD8EB53F4CB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A74CE-F2C2-4B6F-8D77-E8F44AAB956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58291-FCB2-41DB-9D13-9754F1FB29C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099CF-492A-45C4-A46B-068AE2DF699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DE1CD-0677-42BE-9F28-E4327840043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78B11-4744-4252-8C9E-DA3D954C870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70E76-C468-4146-9C2E-A488895A5C6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669CA-B82C-4B00-ADB7-7A2C25F63BB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06A22-B6CE-42D6-A586-E03F71A664A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7FFAF"/>
            </a:gs>
            <a:gs pos="100000">
              <a:srgbClr val="FFFFD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6440AB8C-8001-4388-808B-6E57D29A145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349500"/>
            <a:ext cx="7772400" cy="2232025"/>
          </a:xfrm>
        </p:spPr>
        <p:txBody>
          <a:bodyPr/>
          <a:lstStyle/>
          <a:p>
            <a:pPr eaLnBrk="1" hangingPunct="1"/>
            <a:r>
              <a:rPr lang="hu-HU" altLang="hu-HU" sz="4800" dirty="0" smtClean="0">
                <a:solidFill>
                  <a:srgbClr val="3399FF"/>
                </a:solidFill>
                <a:latin typeface="Algerian" pitchFamily="82" charset="0"/>
              </a:rPr>
              <a:t>Gazdasági és PÉNZÜGYI Elemzés</a:t>
            </a:r>
            <a:br>
              <a:rPr lang="hu-HU" altLang="hu-HU" sz="4800" dirty="0" smtClean="0">
                <a:solidFill>
                  <a:srgbClr val="3399FF"/>
                </a:solidFill>
                <a:latin typeface="Algerian" pitchFamily="82" charset="0"/>
              </a:rPr>
            </a:br>
            <a:r>
              <a:rPr lang="hu-HU" altLang="hu-HU" sz="4800" dirty="0" smtClean="0">
                <a:solidFill>
                  <a:srgbClr val="FF0000"/>
                </a:solidFill>
                <a:latin typeface="Algerian" pitchFamily="82" charset="0"/>
              </a:rPr>
              <a:t>10.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1331913" y="4941888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hu-HU" altLang="hu-HU" sz="320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331913" y="5084763"/>
            <a:ext cx="64008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hu-HU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Dr. Tarnóczi Tibor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u-HU" sz="2800" b="1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PARTIUMI KERESZTÉNY EGYETEM</a:t>
            </a:r>
          </a:p>
          <a:p>
            <a:pPr algn="ctr">
              <a:defRPr/>
            </a:pPr>
            <a:r>
              <a:rPr lang="hu-HU" sz="2800" b="1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KÖZGAZDASÁGTUDOMÁNYI KAR</a:t>
            </a:r>
            <a:br>
              <a:rPr lang="hu-HU" sz="2800" b="1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hu-HU" sz="2800" b="1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NAGYVÁRAD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készletállomány elemzése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17646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Elemezhetjük</a:t>
            </a:r>
          </a:p>
          <a:p>
            <a:pPr lvl="1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készletállományok összetételét, szerkezetét,</a:t>
            </a:r>
          </a:p>
          <a:p>
            <a:pPr lvl="1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készletállományok alakulását a készletnormákhoz viszonyítva,</a:t>
            </a:r>
          </a:p>
          <a:p>
            <a:pPr lvl="1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készletek időbeli alakulását, valamint</a:t>
            </a:r>
          </a:p>
          <a:p>
            <a:pPr lvl="1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termelés és a készletek kapcsolatát, illetve</a:t>
            </a:r>
          </a:p>
          <a:p>
            <a:pPr lvl="1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különböző készletgazdálkodási hiányosságokra figyelmeztető jeleket, adatokat.</a:t>
            </a: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Készletekkel kapcsolatos mutatók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0177" name="Object 1"/>
          <p:cNvGraphicFramePr>
            <a:graphicFrameLocks noChangeAspect="1"/>
          </p:cNvGraphicFramePr>
          <p:nvPr/>
        </p:nvGraphicFramePr>
        <p:xfrm>
          <a:off x="1403648" y="1412776"/>
          <a:ext cx="6912768" cy="792088"/>
        </p:xfrm>
        <a:graphic>
          <a:graphicData uri="http://schemas.openxmlformats.org/presentationml/2006/ole">
            <p:oleObj spid="_x0000_s50177" name="Egyenlet" r:id="rId3" imgW="3581400" imgH="419100" progId="Equation.3">
              <p:embed/>
            </p:oleObj>
          </a:graphicData>
        </a:graphic>
      </p:graphicFrame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2051720" y="3212976"/>
          <a:ext cx="5832648" cy="720081"/>
        </p:xfrm>
        <a:graphic>
          <a:graphicData uri="http://schemas.openxmlformats.org/presentationml/2006/ole">
            <p:oleObj spid="_x0000_s50179" name="Egyenlet" r:id="rId4" imgW="34036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készletnorma elemzése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176464"/>
          </a:xfrm>
        </p:spPr>
        <p:txBody>
          <a:bodyPr>
            <a:normAutofit/>
          </a:bodyPr>
          <a:lstStyle/>
          <a:p>
            <a:pPr lvl="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készletnormáktól való eltérés vizsgálatát </a:t>
            </a:r>
            <a:r>
              <a:rPr lang="hu-HU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készletfajtánkénti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bontásban kell elvégezni.</a:t>
            </a:r>
          </a:p>
          <a:p>
            <a:pPr lvl="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vizsgálat célja a tervezett készletnagyságtól való eltérések, és az eltéréseket előidéző okok kimutatása.</a:t>
            </a: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 fontScale="90000"/>
          </a:bodyPr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Készletek tárolásával kapcsolatos mutatók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1115616" y="1124744"/>
          <a:ext cx="7368899" cy="864096"/>
        </p:xfrm>
        <a:graphic>
          <a:graphicData uri="http://schemas.openxmlformats.org/presentationml/2006/ole">
            <p:oleObj spid="_x0000_s55300" name="Egyenlet" r:id="rId3" imgW="3670300" imgH="419100" progId="Equation.3">
              <p:embed/>
            </p:oleObj>
          </a:graphicData>
        </a:graphic>
      </p:graphicFrame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5302" name="Object 6"/>
          <p:cNvGraphicFramePr>
            <a:graphicFrameLocks noChangeAspect="1"/>
          </p:cNvGraphicFramePr>
          <p:nvPr/>
        </p:nvGraphicFramePr>
        <p:xfrm>
          <a:off x="2411760" y="2420888"/>
          <a:ext cx="4608512" cy="720080"/>
        </p:xfrm>
        <a:graphic>
          <a:graphicData uri="http://schemas.openxmlformats.org/presentationml/2006/ole">
            <p:oleObj spid="_x0000_s55302" name="Egyenlet" r:id="rId4" imgW="2692400" imgH="419100" progId="Equation.3">
              <p:embed/>
            </p:oleObj>
          </a:graphicData>
        </a:graphic>
      </p:graphicFrame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5304" name="Object 8"/>
          <p:cNvGraphicFramePr>
            <a:graphicFrameLocks noChangeAspect="1"/>
          </p:cNvGraphicFramePr>
          <p:nvPr/>
        </p:nvGraphicFramePr>
        <p:xfrm>
          <a:off x="323528" y="3645024"/>
          <a:ext cx="8640960" cy="720080"/>
        </p:xfrm>
        <a:graphic>
          <a:graphicData uri="http://schemas.openxmlformats.org/presentationml/2006/ole">
            <p:oleObj spid="_x0000_s55304" name="Egyenlet" r:id="rId5" imgW="5041900" imgH="419100" progId="Equation.3">
              <p:embed/>
            </p:oleObj>
          </a:graphicData>
        </a:graphic>
      </p:graphicFrame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5306" name="Object 10"/>
          <p:cNvGraphicFramePr>
            <a:graphicFrameLocks noChangeAspect="1"/>
          </p:cNvGraphicFramePr>
          <p:nvPr/>
        </p:nvGraphicFramePr>
        <p:xfrm>
          <a:off x="179512" y="4725144"/>
          <a:ext cx="8784976" cy="720080"/>
        </p:xfrm>
        <a:graphic>
          <a:graphicData uri="http://schemas.openxmlformats.org/presentationml/2006/ole">
            <p:oleObj spid="_x0000_s55306" name="Egyenlet" r:id="rId6" imgW="51308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készletgazdálkodási rendszer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435280" cy="518457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A számviteli rendszerből sok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olyan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adat nyerhető, amiből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készletgazdálkodási tevékenységre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vonatkozó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következtetések vonhatók le, így a készletgazdálkodási hiányosságokra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figyelmeztethetnek:</a:t>
            </a:r>
            <a:endParaRPr lang="hu-HU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anyagár-különbözetek</a:t>
            </a:r>
          </a:p>
          <a:p>
            <a:pPr lvl="1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távolsági fuvardíjak</a:t>
            </a:r>
          </a:p>
          <a:p>
            <a:pPr lvl="1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anyagok értékesítése során keletkezett veszteségek</a:t>
            </a:r>
          </a:p>
          <a:p>
            <a:pPr lvl="1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készletek leírásából és a</a:t>
            </a:r>
          </a:p>
          <a:p>
            <a:pPr lvl="1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leltárkülönbözetekből adódó veszteségek</a:t>
            </a:r>
          </a:p>
          <a:p>
            <a:pPr lvl="1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fizetett kamatok</a:t>
            </a:r>
          </a:p>
          <a:p>
            <a:pPr lvl="1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fizetett kötbérek</a:t>
            </a:r>
          </a:p>
          <a:p>
            <a:pPr lvl="1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fizetett bírságok</a:t>
            </a:r>
          </a:p>
          <a:p>
            <a:pPr lvl="0"/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követelések elemzése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A követelések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azok a különféle szállítási, vállalkozási, szolgáltatási és egyéb szerződésből jogszerűen eredő, pénzformában kifejezett fizetési igények, amelyeket a vállalkozás már teljesített, a másik fél által elfogadott, elismert és termékértékesítéshez, szolgáltatás teljesítéséhez, értékpapír értékesítéséhez, kölcsönnyújtáshoz, előlegfizetéshez kapcsolódik.</a:t>
            </a: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 fontScale="90000"/>
          </a:bodyPr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követelések </a:t>
            </a:r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elemzéséhez kapcsolódó kérdések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hogyan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alakult az egyes követelésfajták állománya és az összetétele, kiemelve a kapcsolt vállalkozások szerepét;</a:t>
            </a:r>
          </a:p>
          <a:p>
            <a:pPr lvl="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kikkel szemben állnak fenn a követelések;</a:t>
            </a:r>
          </a:p>
          <a:p>
            <a:pPr lvl="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hogyan érvényesül a fizetési fegyelem, milyen a fizetési határidőn túli követelések aránya;</a:t>
            </a:r>
          </a:p>
          <a:p>
            <a:pPr lvl="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milyen részarányt képviselnek a kétes követelések, milyen az elszámolt veszteségek aránya;</a:t>
            </a:r>
          </a:p>
          <a:p>
            <a:pPr lvl="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milyen összegű hitelezési veszteséget kellett elszámolni, okok szerint csoportosítva;</a:t>
            </a:r>
          </a:p>
          <a:p>
            <a:pPr lvl="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hogyan alakult és milyen tényezők hatására az elszámolt az értékvesztések aránya, illetve azok visszaírása;</a:t>
            </a:r>
          </a:p>
          <a:p>
            <a:pPr lvl="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hogyan alakult a peresített követelések aránya és milyen eredménnyel járt.</a:t>
            </a:r>
          </a:p>
          <a:p>
            <a:pPr>
              <a:buNone/>
            </a:pP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korosítási</a:t>
            </a:r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munkatábla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3" name="Táblázat 12"/>
          <p:cNvGraphicFramePr>
            <a:graphicFrameLocks noGrp="1"/>
          </p:cNvGraphicFramePr>
          <p:nvPr/>
        </p:nvGraphicFramePr>
        <p:xfrm>
          <a:off x="1259632" y="1196752"/>
          <a:ext cx="6874075" cy="4983440"/>
        </p:xfrm>
        <a:graphic>
          <a:graphicData uri="http://schemas.openxmlformats.org/drawingml/2006/table">
            <a:tbl>
              <a:tblPr/>
              <a:tblGrid>
                <a:gridCol w="1129033"/>
                <a:gridCol w="717949"/>
                <a:gridCol w="717949"/>
                <a:gridCol w="717949"/>
                <a:gridCol w="717949"/>
                <a:gridCol w="717949"/>
                <a:gridCol w="717949"/>
                <a:gridCol w="718674"/>
                <a:gridCol w="718674"/>
              </a:tblGrid>
              <a:tr h="4983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Times New Roman"/>
                          <a:ea typeface="Times New Roman"/>
                        </a:rPr>
                        <a:t>Fizetési határidő szerinti bontásban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</a:rPr>
                        <a:t>Vevő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</a:rPr>
                        <a:t>követelések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</a:rPr>
                        <a:t>Váltó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</a:rPr>
                        <a:t>követelések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</a:rPr>
                        <a:t>Kölcsön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</a:rPr>
                        <a:t>követelések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</a:rPr>
                        <a:t>Egyéb követelések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9834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</a:rPr>
                        <a:t>Előző év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</a:rPr>
                        <a:t>Tárgy-év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</a:rPr>
                        <a:t>Előző év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</a:rPr>
                        <a:t>Tárgy-év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</a:rPr>
                        <a:t>Előző év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</a:rPr>
                        <a:t>Tárgy-év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</a:rPr>
                        <a:t>Előző év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</a:rPr>
                        <a:t>Tárgy-év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5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Times New Roman"/>
                          <a:ea typeface="Times New Roman"/>
                        </a:rPr>
                        <a:t>Fizetési határidőn belüli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72">
                <a:tc gridSpan="9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Times New Roman"/>
                          <a:ea typeface="Times New Roman"/>
                        </a:rPr>
                        <a:t>Fizetési határidőn túli, ebből: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491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Times New Roman"/>
                          <a:ea typeface="Times New Roman"/>
                        </a:rPr>
                        <a:t>0-90 nap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Times New Roman"/>
                          <a:ea typeface="Times New Roman"/>
                        </a:rPr>
                        <a:t>90-180 nap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Times New Roman"/>
                          <a:ea typeface="Times New Roman"/>
                        </a:rPr>
                        <a:t>180-360 nap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Times New Roman"/>
                          <a:ea typeface="Times New Roman"/>
                        </a:rPr>
                        <a:t>1 éven túli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5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Times New Roman"/>
                          <a:ea typeface="Times New Roman"/>
                        </a:rPr>
                        <a:t>Peresített (kétes) követelés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3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Times New Roman"/>
                          <a:ea typeface="Times New Roman"/>
                        </a:rPr>
                        <a:t>Lejárt követelés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</a:rPr>
                        <a:t>Értékvesztés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3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</a:rPr>
                        <a:t>Értékvesztés visszaírása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 fontScale="90000"/>
          </a:bodyPr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követelések </a:t>
            </a:r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áruszállításból, szolgáltatás nyújtásból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6"/>
            <a:ext cx="8424936" cy="5256584"/>
          </a:xfrm>
        </p:spPr>
        <p:txBody>
          <a:bodyPr>
            <a:normAutofit fontScale="92500"/>
          </a:bodyPr>
          <a:lstStyle/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követeléseken belül kiemelt szerepet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kapnak, ezek az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ún. vevőkövetelések, mert minden vállalkozás elsődleges érdeke, hogy az előállított termékek és elvégzett szolgáltatások ellenértékét kiszámlázza a vevő felé és a vevő ezt mihamarabb rendezze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fizetési fegyelem szerinti bontáson túl vizsgálhatjuk a vevőköveteléseket például fizetési módok szerint (átutalásos, készpénzes), belföldi vevőkövetelés vagy közösségen belüli, illetve harmadik országgal szembeni követelés szerint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 fontScale="90000"/>
          </a:bodyPr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követelések </a:t>
            </a:r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áruszállításból, szolgáltatás nyújtásból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712968" cy="3240360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Hasznos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információhoz juthatunk az átlagos vevő futamidő mutatószámának számszerűsítésével is, hiszen az értékesítési forgalom jelentős emelkedése esetén – a fizetési fegyelem változatlansága mellett – indokolt lehet a növekedés.</a:t>
            </a:r>
          </a:p>
          <a:p>
            <a:pPr>
              <a:buNone/>
            </a:pP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79873" name="Object 1"/>
          <p:cNvGraphicFramePr>
            <a:graphicFrameLocks noChangeAspect="1"/>
          </p:cNvGraphicFramePr>
          <p:nvPr/>
        </p:nvGraphicFramePr>
        <p:xfrm>
          <a:off x="858838" y="4757738"/>
          <a:ext cx="7601594" cy="723900"/>
        </p:xfrm>
        <a:graphic>
          <a:graphicData uri="http://schemas.openxmlformats.org/presentationml/2006/ole">
            <p:oleObj spid="_x0000_s79873" name="Egyenlet" r:id="rId3" imgW="426708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Forgóeszköz-gazdálkodás elemzése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340768"/>
            <a:ext cx="8136904" cy="5517232"/>
          </a:xfrm>
        </p:spPr>
        <p:txBody>
          <a:bodyPr/>
          <a:lstStyle/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forgóeszközök a vállalkozási tevékenységet általában egy évnél rövidebb ideig szolgáló vagyontárgyak, követelések, értékpapírok és pénzeszközök.</a:t>
            </a:r>
          </a:p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forgóeszközöket különböző szempontok alapján csoportosíthatjuk. A megjelenési forma szerinti csoportosítás alapján megkülönböztetünk készleteket, követeléseket, értékpapírokat és pénzeszközöket. </a:t>
            </a: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Forgóeszközök aránya mutató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196752"/>
            <a:ext cx="8280920" cy="5517232"/>
          </a:xfrm>
        </p:spPr>
        <p:txBody>
          <a:bodyPr/>
          <a:lstStyle/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vagyonmérleg alapján meghatározhatjuk a forgóeszközök arányát a mérlegfőösszeghez viszonyítva, vagy a fogóeszközök szerkezetét is megoszlási viszonyszámok segítségével.</a:t>
            </a:r>
          </a:p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belső arányok mellett dinamikus viszonyszámok segítségével azt is vizsgálhatjuk, hogy milyen változások történtek az előző időszakokhoz képest.</a:t>
            </a:r>
          </a:p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mutatók értékelésénél nem szabad figyelmen kívül hagyni a vállalkozás tevékenységét.</a:t>
            </a: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forgóeszközök körforgása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419475" y="2205038"/>
            <a:ext cx="1728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készpénz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348038" y="2276475"/>
            <a:ext cx="1728787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635375" y="2420938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készpénz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5940425" y="3141663"/>
            <a:ext cx="1655763" cy="574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6156325" y="3429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Anyag,áru</a:t>
            </a:r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5651500" y="4149725"/>
            <a:ext cx="2089150" cy="7191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6084888" y="4437063"/>
            <a:ext cx="1223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termelés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3276600" y="5445125"/>
            <a:ext cx="2303463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419475" y="5516563"/>
            <a:ext cx="1873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Késztermék, készletek</a:t>
            </a:r>
          </a:p>
        </p:txBody>
      </p:sp>
      <p:sp>
        <p:nvSpPr>
          <p:cNvPr id="4110" name="Oval 14"/>
          <p:cNvSpPr>
            <a:spLocks noChangeArrowheads="1"/>
          </p:cNvSpPr>
          <p:nvPr/>
        </p:nvSpPr>
        <p:spPr bwMode="auto">
          <a:xfrm>
            <a:off x="395288" y="4292600"/>
            <a:ext cx="1728787" cy="6492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611188" y="4581525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értékesítés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684213" y="3068638"/>
            <a:ext cx="1943100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755650" y="306863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/>
              <a:t>vevőállomány</a:t>
            </a:r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5148263" y="2492375"/>
            <a:ext cx="12239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6732588" y="37893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H="1">
            <a:off x="5651500" y="4941888"/>
            <a:ext cx="7207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 flipH="1" flipV="1">
            <a:off x="1979613" y="5013325"/>
            <a:ext cx="11525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 flipV="1">
            <a:off x="1908175" y="3933825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 flipV="1">
            <a:off x="1979613" y="2565400"/>
            <a:ext cx="129698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Forgóeszközök körforgásának szakaszai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Készenléti szakasz: az anyagok beszerzésétől - illetve megtermelésétől - a felhasználásig.</a:t>
            </a:r>
          </a:p>
          <a:p>
            <a:pPr lvl="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Ráfordítási szakasz: a forgóeszközök felhasználása az ágazat végtermékének előállításáig.</a:t>
            </a:r>
          </a:p>
          <a:p>
            <a:pPr lvl="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Megtérülési szakasz: a végtermék raktározása, értékesítése.</a:t>
            </a: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80728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Forgási mutatók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196752"/>
            <a:ext cx="8280920" cy="1656184"/>
          </a:xfrm>
        </p:spPr>
        <p:txBody>
          <a:bodyPr/>
          <a:lstStyle/>
          <a:p>
            <a:pPr>
              <a:buNone/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A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forgási mutatók (a fordulatok száma és a forgási idő napokban) számszerűsítésével hasznos információkhoz juthatunk.</a:t>
            </a:r>
          </a:p>
          <a:p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47105" name="Object 1"/>
          <p:cNvGraphicFramePr>
            <a:graphicFrameLocks noChangeAspect="1"/>
          </p:cNvGraphicFramePr>
          <p:nvPr/>
        </p:nvGraphicFramePr>
        <p:xfrm>
          <a:off x="1835696" y="3068960"/>
          <a:ext cx="5567330" cy="864096"/>
        </p:xfrm>
        <a:graphic>
          <a:graphicData uri="http://schemas.openxmlformats.org/presentationml/2006/ole">
            <p:oleObj spid="_x0000_s47105" name="Egyenlet" r:id="rId3" imgW="2971800" imgH="457200" progId="Equation.3">
              <p:embed/>
            </p:oleObj>
          </a:graphicData>
        </a:graphic>
      </p:graphicFrame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1979712" y="4581128"/>
          <a:ext cx="5400600" cy="692740"/>
        </p:xfrm>
        <a:graphic>
          <a:graphicData uri="http://schemas.openxmlformats.org/presentationml/2006/ole">
            <p:oleObj spid="_x0000_s47107" name="Egyenlet" r:id="rId4" imgW="3035300" imgH="3937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készletgazdálkodás elemzése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Rendszerint egyetlen termelési folyamatban vesznek részt, és a</a:t>
            </a:r>
          </a:p>
          <a:p>
            <a:pPr lvl="1"/>
            <a:r>
              <a:rPr lang="hu-HU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termékelőállítás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szolgáltatásnyújtás során kerülnek felhasználásra (</a:t>
            </a:r>
            <a:r>
              <a:rPr lang="hu-HU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anyagok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lvl="1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termelés, a feldolgozás valamely fázisában vannak (</a:t>
            </a:r>
            <a:r>
              <a:rPr lang="hu-HU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befejezetlen termelés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i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félkésztermékek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lvl="1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már elkészült termékek (</a:t>
            </a:r>
            <a:r>
              <a:rPr lang="hu-HU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késztermékek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) vagy</a:t>
            </a:r>
          </a:p>
          <a:p>
            <a:pPr lvl="1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értékesítési célból kerültek beszerzésre és az értékesítésig változatlan állapotban maradnak (</a:t>
            </a:r>
            <a:r>
              <a:rPr lang="hu-HU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áruk, göngyölegek,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közvetített szolgáltatások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készlet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vállalatok termelési erőforrásainak, gazdálkodásának meghatározó részét képzik a készletek.</a:t>
            </a:r>
          </a:p>
          <a:p>
            <a:pPr lvl="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termelési költségek jelentős része a készletek felhasználásából ered.</a:t>
            </a:r>
          </a:p>
          <a:p>
            <a:pPr lvl="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Amikor egy termelési folyamat lezárul, az eredmény készlet formájában mutatkozik meg.</a:t>
            </a: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Készletgazdálkodás - Logisztika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lvl="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vállalkozások abban az esetben gazdálkodhatnak eredményesen, amennyiben a termeléshez szükséges készletek a megfelelő időben és a szükséges minőségben rendelkezésre állnak.</a:t>
            </a:r>
          </a:p>
          <a:p>
            <a:pPr lvl="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készletgazdálkodás a logisztikai rendszer egyik alappillére, és alapvető feladata az, hogy az anyagi folyamatok zavartalanságát a gazdaságosság követelményeit is figyelembe véve biztosítsa.</a:t>
            </a: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2742</TotalTime>
  <Words>655</Words>
  <Application>Microsoft Office PowerPoint</Application>
  <PresentationFormat>Diavetítés a képernyőre (4:3 oldalarány)</PresentationFormat>
  <Paragraphs>106</Paragraphs>
  <Slides>19</Slides>
  <Notes>1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19</vt:i4>
      </vt:variant>
    </vt:vector>
  </HeadingPairs>
  <TitlesOfParts>
    <vt:vector size="22" baseType="lpstr">
      <vt:lpstr>Alapértelmezett terv</vt:lpstr>
      <vt:lpstr>Egyenlet</vt:lpstr>
      <vt:lpstr>Microsoft Equation 3.0</vt:lpstr>
      <vt:lpstr>Gazdasági és PÉNZÜGYI Elemzés 10.</vt:lpstr>
      <vt:lpstr>Forgóeszköz-gazdálkodás elemzése</vt:lpstr>
      <vt:lpstr>Forgóeszközök aránya mutató</vt:lpstr>
      <vt:lpstr>A forgóeszközök körforgása</vt:lpstr>
      <vt:lpstr>Forgóeszközök körforgásának szakaszai</vt:lpstr>
      <vt:lpstr>Forgási mutatók</vt:lpstr>
      <vt:lpstr>A készletgazdálkodás elemzése</vt:lpstr>
      <vt:lpstr>A készlet</vt:lpstr>
      <vt:lpstr>Készletgazdálkodás - Logisztika</vt:lpstr>
      <vt:lpstr>A készletállomány elemzése</vt:lpstr>
      <vt:lpstr>Készletekkel kapcsolatos mutatók</vt:lpstr>
      <vt:lpstr>A készletnorma elemzése</vt:lpstr>
      <vt:lpstr>Készletek tárolásával kapcsolatos mutatók</vt:lpstr>
      <vt:lpstr>A készletgazdálkodási rendszer</vt:lpstr>
      <vt:lpstr>A követelések elemzése</vt:lpstr>
      <vt:lpstr>A követelések elemzéséhez kapcsolódó kérdések</vt:lpstr>
      <vt:lpstr>A korosítási munkatábla</vt:lpstr>
      <vt:lpstr>A követelések áruszállításból, szolgáltatás nyújtásból</vt:lpstr>
      <vt:lpstr>A követelések áruszállításból, szolgáltatás nyújtásból</vt:lpstr>
    </vt:vector>
  </TitlesOfParts>
  <Company>DE-AVK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Vállalkozások finanszírozása</dc:title>
  <dc:creator>Dr. Tarnóczi Tibor</dc:creator>
  <cp:lastModifiedBy>Dr. Tarnóczi Tibor</cp:lastModifiedBy>
  <cp:revision>441</cp:revision>
  <dcterms:created xsi:type="dcterms:W3CDTF">2009-02-09T14:00:32Z</dcterms:created>
  <dcterms:modified xsi:type="dcterms:W3CDTF">2014-12-02T12:15:25Z</dcterms:modified>
</cp:coreProperties>
</file>