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handoutMasterIdLst>
    <p:handoutMasterId r:id="rId35"/>
  </p:handoutMasterIdLst>
  <p:sldIdLst>
    <p:sldId id="256" r:id="rId2"/>
    <p:sldId id="474" r:id="rId3"/>
    <p:sldId id="464" r:id="rId4"/>
    <p:sldId id="463" r:id="rId5"/>
    <p:sldId id="465" r:id="rId6"/>
    <p:sldId id="462" r:id="rId7"/>
    <p:sldId id="470" r:id="rId8"/>
    <p:sldId id="466" r:id="rId9"/>
    <p:sldId id="467" r:id="rId10"/>
    <p:sldId id="468" r:id="rId11"/>
    <p:sldId id="469" r:id="rId12"/>
    <p:sldId id="471" r:id="rId13"/>
    <p:sldId id="472" r:id="rId14"/>
    <p:sldId id="473" r:id="rId15"/>
    <p:sldId id="475" r:id="rId16"/>
    <p:sldId id="476" r:id="rId17"/>
    <p:sldId id="478" r:id="rId18"/>
    <p:sldId id="477" r:id="rId19"/>
    <p:sldId id="479" r:id="rId20"/>
    <p:sldId id="480" r:id="rId21"/>
    <p:sldId id="481" r:id="rId22"/>
    <p:sldId id="482" r:id="rId23"/>
    <p:sldId id="483" r:id="rId24"/>
    <p:sldId id="484" r:id="rId25"/>
    <p:sldId id="485" r:id="rId26"/>
    <p:sldId id="486" r:id="rId27"/>
    <p:sldId id="487" r:id="rId28"/>
    <p:sldId id="488" r:id="rId29"/>
    <p:sldId id="489" r:id="rId30"/>
    <p:sldId id="490" r:id="rId31"/>
    <p:sldId id="491" r:id="rId32"/>
    <p:sldId id="492" r:id="rId33"/>
  </p:sldIdLst>
  <p:sldSz cx="9144000" cy="6858000" type="screen4x3"/>
  <p:notesSz cx="6858000" cy="9144000"/>
  <p:defaultTextStyle>
    <a:defPPr>
      <a:defRPr lang="hu-H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F8DD78"/>
    <a:srgbClr val="FFFFD1"/>
    <a:srgbClr val="D7FFAF"/>
    <a:srgbClr val="E4FFC9"/>
    <a:srgbClr val="FFFF99"/>
    <a:srgbClr val="99FF33"/>
    <a:srgbClr val="33CC33"/>
  </p:clrMru>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485"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r>
              <a:rPr lang="hu-HU"/>
              <a:t>Partiumi Keresztény Egyetem</a:t>
            </a:r>
          </a:p>
        </p:txBody>
      </p:sp>
      <p:sp>
        <p:nvSpPr>
          <p:cNvPr id="3" name="Dátum hely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419127D0-3EED-45CA-B1E9-008633329BF5}" type="datetimeFigureOut">
              <a:rPr lang="hu-HU"/>
              <a:pPr>
                <a:defRPr/>
              </a:pPr>
              <a:t>2014.11.17.</a:t>
            </a:fld>
            <a:endParaRPr lang="hu-HU"/>
          </a:p>
        </p:txBody>
      </p:sp>
      <p:sp>
        <p:nvSpPr>
          <p:cNvPr id="4" name="Élőláb hely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hu-HU"/>
          </a:p>
        </p:txBody>
      </p:sp>
      <p:sp>
        <p:nvSpPr>
          <p:cNvPr id="5" name="Dia számának hely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777EFA59-EBFE-4812-AF48-F358166EA8C9}" type="slidenum">
              <a:rPr lang="hu-HU"/>
              <a:pPr>
                <a:defRPr/>
              </a:pPr>
              <a:t>‹#›</a:t>
            </a:fld>
            <a:endParaRPr lang="hu-HU"/>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r>
              <a:rPr lang="hu-HU"/>
              <a:t>Partiumi Keresztény Egyetem</a:t>
            </a:r>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hu-HU"/>
          </a:p>
        </p:txBody>
      </p:sp>
      <p:sp>
        <p:nvSpPr>
          <p:cNvPr id="3482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hu-HU"/>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6AF29883-4D93-4919-B873-2DFA65747127}" type="slidenum">
              <a:rPr lang="hu-HU"/>
              <a:pPr>
                <a:defRPr/>
              </a:pPr>
              <a:t>‹#›</a:t>
            </a:fld>
            <a:endParaRPr lang="hu-HU"/>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iakép helye 1"/>
          <p:cNvSpPr>
            <a:spLocks noGrp="1" noRot="1" noChangeAspect="1" noTextEdit="1"/>
          </p:cNvSpPr>
          <p:nvPr>
            <p:ph type="sldImg"/>
          </p:nvPr>
        </p:nvSpPr>
        <p:spPr>
          <a:ln/>
        </p:spPr>
      </p:sp>
      <p:sp>
        <p:nvSpPr>
          <p:cNvPr id="35843" name="Jegyzetek helye 2"/>
          <p:cNvSpPr>
            <a:spLocks noGrp="1"/>
          </p:cNvSpPr>
          <p:nvPr>
            <p:ph type="body" idx="1"/>
          </p:nvPr>
        </p:nvSpPr>
        <p:spPr>
          <a:noFill/>
          <a:ln/>
        </p:spPr>
        <p:txBody>
          <a:bodyPr/>
          <a:lstStyle/>
          <a:p>
            <a:endParaRPr lang="hu-HU" altLang="hu-HU" smtClean="0"/>
          </a:p>
        </p:txBody>
      </p:sp>
      <p:sp>
        <p:nvSpPr>
          <p:cNvPr id="35844" name="Dia számának helye 4"/>
          <p:cNvSpPr>
            <a:spLocks noGrp="1"/>
          </p:cNvSpPr>
          <p:nvPr>
            <p:ph type="sldNum" sz="quarter" idx="5"/>
          </p:nvPr>
        </p:nvSpPr>
        <p:spPr>
          <a:noFill/>
        </p:spPr>
        <p:txBody>
          <a:bodyPr/>
          <a:lstStyle/>
          <a:p>
            <a:fld id="{D4342030-2C33-4262-A6EB-76E213CD3BF9}" type="slidenum">
              <a:rPr lang="hu-HU" altLang="hu-HU" smtClean="0"/>
              <a:pPr/>
              <a:t>1</a:t>
            </a:fld>
            <a:endParaRPr lang="hu-HU" altLang="hu-H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iakép helye 1"/>
          <p:cNvSpPr>
            <a:spLocks noGrp="1" noRot="1" noChangeAspect="1" noTextEdit="1"/>
          </p:cNvSpPr>
          <p:nvPr>
            <p:ph type="sldImg"/>
          </p:nvPr>
        </p:nvSpPr>
        <p:spPr>
          <a:ln/>
        </p:spPr>
      </p:sp>
      <p:sp>
        <p:nvSpPr>
          <p:cNvPr id="45059" name="Jegyzetek helye 2"/>
          <p:cNvSpPr>
            <a:spLocks noGrp="1"/>
          </p:cNvSpPr>
          <p:nvPr>
            <p:ph type="body" idx="1"/>
          </p:nvPr>
        </p:nvSpPr>
        <p:spPr>
          <a:noFill/>
          <a:ln/>
        </p:spPr>
        <p:txBody>
          <a:bodyPr/>
          <a:lstStyle/>
          <a:p>
            <a:endParaRPr lang="hu-HU" smtClean="0"/>
          </a:p>
        </p:txBody>
      </p:sp>
      <p:sp>
        <p:nvSpPr>
          <p:cNvPr id="45060" name="Dia számának helye 3"/>
          <p:cNvSpPr>
            <a:spLocks noGrp="1"/>
          </p:cNvSpPr>
          <p:nvPr>
            <p:ph type="sldNum" sz="quarter" idx="5"/>
          </p:nvPr>
        </p:nvSpPr>
        <p:spPr>
          <a:noFill/>
        </p:spPr>
        <p:txBody>
          <a:bodyPr/>
          <a:lstStyle/>
          <a:p>
            <a:fld id="{17F46D4B-918B-46C1-91FE-19F36903CFD3}" type="slidenum">
              <a:rPr lang="hu-HU" smtClean="0"/>
              <a:pPr/>
              <a:t>32</a:t>
            </a:fld>
            <a:endParaRPr lang="hu-H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iakép helye 1"/>
          <p:cNvSpPr>
            <a:spLocks noGrp="1" noRot="1" noChangeAspect="1" noTextEdit="1"/>
          </p:cNvSpPr>
          <p:nvPr>
            <p:ph type="sldImg"/>
          </p:nvPr>
        </p:nvSpPr>
        <p:spPr>
          <a:ln/>
        </p:spPr>
      </p:sp>
      <p:sp>
        <p:nvSpPr>
          <p:cNvPr id="36867" name="Jegyzetek helye 2"/>
          <p:cNvSpPr>
            <a:spLocks noGrp="1"/>
          </p:cNvSpPr>
          <p:nvPr>
            <p:ph type="body" idx="1"/>
          </p:nvPr>
        </p:nvSpPr>
        <p:spPr>
          <a:noFill/>
          <a:ln/>
        </p:spPr>
        <p:txBody>
          <a:bodyPr/>
          <a:lstStyle/>
          <a:p>
            <a:endParaRPr lang="hu-HU" smtClean="0"/>
          </a:p>
        </p:txBody>
      </p:sp>
      <p:sp>
        <p:nvSpPr>
          <p:cNvPr id="36868" name="Dia számának helye 3"/>
          <p:cNvSpPr>
            <a:spLocks noGrp="1"/>
          </p:cNvSpPr>
          <p:nvPr>
            <p:ph type="sldNum" sz="quarter" idx="5"/>
          </p:nvPr>
        </p:nvSpPr>
        <p:spPr>
          <a:noFill/>
        </p:spPr>
        <p:txBody>
          <a:bodyPr/>
          <a:lstStyle/>
          <a:p>
            <a:fld id="{28CCED02-FB43-4DF1-A756-5D1B1F27704B}" type="slidenum">
              <a:rPr lang="hu-HU" smtClean="0"/>
              <a:pPr/>
              <a:t>24</a:t>
            </a:fld>
            <a:endParaRPr lang="hu-H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iakép helye 1"/>
          <p:cNvSpPr>
            <a:spLocks noGrp="1" noRot="1" noChangeAspect="1" noTextEdit="1"/>
          </p:cNvSpPr>
          <p:nvPr>
            <p:ph type="sldImg"/>
          </p:nvPr>
        </p:nvSpPr>
        <p:spPr>
          <a:ln/>
        </p:spPr>
      </p:sp>
      <p:sp>
        <p:nvSpPr>
          <p:cNvPr id="37891" name="Jegyzetek helye 2"/>
          <p:cNvSpPr>
            <a:spLocks noGrp="1"/>
          </p:cNvSpPr>
          <p:nvPr>
            <p:ph type="body" idx="1"/>
          </p:nvPr>
        </p:nvSpPr>
        <p:spPr>
          <a:noFill/>
          <a:ln/>
        </p:spPr>
        <p:txBody>
          <a:bodyPr/>
          <a:lstStyle/>
          <a:p>
            <a:endParaRPr lang="hu-HU" smtClean="0"/>
          </a:p>
        </p:txBody>
      </p:sp>
      <p:sp>
        <p:nvSpPr>
          <p:cNvPr id="37892" name="Dia számának helye 3"/>
          <p:cNvSpPr>
            <a:spLocks noGrp="1"/>
          </p:cNvSpPr>
          <p:nvPr>
            <p:ph type="sldNum" sz="quarter" idx="5"/>
          </p:nvPr>
        </p:nvSpPr>
        <p:spPr>
          <a:noFill/>
        </p:spPr>
        <p:txBody>
          <a:bodyPr/>
          <a:lstStyle/>
          <a:p>
            <a:fld id="{F8706E2B-0C3A-4F0C-9609-C02FDDFCC413}" type="slidenum">
              <a:rPr lang="hu-HU" smtClean="0"/>
              <a:pPr/>
              <a:t>25</a:t>
            </a:fld>
            <a:endParaRPr lang="hu-H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iakép helye 1"/>
          <p:cNvSpPr>
            <a:spLocks noGrp="1" noRot="1" noChangeAspect="1" noTextEdit="1"/>
          </p:cNvSpPr>
          <p:nvPr>
            <p:ph type="sldImg"/>
          </p:nvPr>
        </p:nvSpPr>
        <p:spPr>
          <a:ln/>
        </p:spPr>
      </p:sp>
      <p:sp>
        <p:nvSpPr>
          <p:cNvPr id="38915" name="Jegyzetek helye 2"/>
          <p:cNvSpPr>
            <a:spLocks noGrp="1"/>
          </p:cNvSpPr>
          <p:nvPr>
            <p:ph type="body" idx="1"/>
          </p:nvPr>
        </p:nvSpPr>
        <p:spPr>
          <a:noFill/>
          <a:ln/>
        </p:spPr>
        <p:txBody>
          <a:bodyPr/>
          <a:lstStyle/>
          <a:p>
            <a:endParaRPr lang="hu-HU" smtClean="0"/>
          </a:p>
        </p:txBody>
      </p:sp>
      <p:sp>
        <p:nvSpPr>
          <p:cNvPr id="38916" name="Dia számának helye 3"/>
          <p:cNvSpPr>
            <a:spLocks noGrp="1"/>
          </p:cNvSpPr>
          <p:nvPr>
            <p:ph type="sldNum" sz="quarter" idx="5"/>
          </p:nvPr>
        </p:nvSpPr>
        <p:spPr>
          <a:noFill/>
        </p:spPr>
        <p:txBody>
          <a:bodyPr/>
          <a:lstStyle/>
          <a:p>
            <a:fld id="{C703A4CB-F7DD-4B8D-8CC8-608209395C96}" type="slidenum">
              <a:rPr lang="hu-HU" smtClean="0"/>
              <a:pPr/>
              <a:t>26</a:t>
            </a:fld>
            <a:endParaRPr lang="hu-H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iakép helye 1"/>
          <p:cNvSpPr>
            <a:spLocks noGrp="1" noRot="1" noChangeAspect="1" noTextEdit="1"/>
          </p:cNvSpPr>
          <p:nvPr>
            <p:ph type="sldImg"/>
          </p:nvPr>
        </p:nvSpPr>
        <p:spPr>
          <a:ln/>
        </p:spPr>
      </p:sp>
      <p:sp>
        <p:nvSpPr>
          <p:cNvPr id="39939" name="Jegyzetek helye 2"/>
          <p:cNvSpPr>
            <a:spLocks noGrp="1"/>
          </p:cNvSpPr>
          <p:nvPr>
            <p:ph type="body" idx="1"/>
          </p:nvPr>
        </p:nvSpPr>
        <p:spPr>
          <a:noFill/>
          <a:ln/>
        </p:spPr>
        <p:txBody>
          <a:bodyPr/>
          <a:lstStyle/>
          <a:p>
            <a:endParaRPr lang="hu-HU" smtClean="0"/>
          </a:p>
        </p:txBody>
      </p:sp>
      <p:sp>
        <p:nvSpPr>
          <p:cNvPr id="39940" name="Dia számának helye 3"/>
          <p:cNvSpPr>
            <a:spLocks noGrp="1"/>
          </p:cNvSpPr>
          <p:nvPr>
            <p:ph type="sldNum" sz="quarter" idx="5"/>
          </p:nvPr>
        </p:nvSpPr>
        <p:spPr>
          <a:noFill/>
        </p:spPr>
        <p:txBody>
          <a:bodyPr/>
          <a:lstStyle/>
          <a:p>
            <a:fld id="{E5132F8F-2486-47F9-9497-2B2DDDC48F6D}" type="slidenum">
              <a:rPr lang="hu-HU" smtClean="0"/>
              <a:pPr/>
              <a:t>27</a:t>
            </a:fld>
            <a:endParaRPr lang="hu-H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iakép helye 1"/>
          <p:cNvSpPr>
            <a:spLocks noGrp="1" noRot="1" noChangeAspect="1" noTextEdit="1"/>
          </p:cNvSpPr>
          <p:nvPr>
            <p:ph type="sldImg"/>
          </p:nvPr>
        </p:nvSpPr>
        <p:spPr>
          <a:ln/>
        </p:spPr>
      </p:sp>
      <p:sp>
        <p:nvSpPr>
          <p:cNvPr id="40963" name="Jegyzetek helye 2"/>
          <p:cNvSpPr>
            <a:spLocks noGrp="1"/>
          </p:cNvSpPr>
          <p:nvPr>
            <p:ph type="body" idx="1"/>
          </p:nvPr>
        </p:nvSpPr>
        <p:spPr>
          <a:noFill/>
          <a:ln/>
        </p:spPr>
        <p:txBody>
          <a:bodyPr/>
          <a:lstStyle/>
          <a:p>
            <a:endParaRPr lang="hu-HU" smtClean="0"/>
          </a:p>
        </p:txBody>
      </p:sp>
      <p:sp>
        <p:nvSpPr>
          <p:cNvPr id="40964" name="Dia számának helye 3"/>
          <p:cNvSpPr>
            <a:spLocks noGrp="1"/>
          </p:cNvSpPr>
          <p:nvPr>
            <p:ph type="sldNum" sz="quarter" idx="5"/>
          </p:nvPr>
        </p:nvSpPr>
        <p:spPr>
          <a:noFill/>
        </p:spPr>
        <p:txBody>
          <a:bodyPr/>
          <a:lstStyle/>
          <a:p>
            <a:fld id="{13D59345-8850-485C-B6D5-2608AAF03205}" type="slidenum">
              <a:rPr lang="hu-HU" smtClean="0"/>
              <a:pPr/>
              <a:t>28</a:t>
            </a:fld>
            <a:endParaRPr lang="hu-H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iakép helye 1"/>
          <p:cNvSpPr>
            <a:spLocks noGrp="1" noRot="1" noChangeAspect="1" noTextEdit="1"/>
          </p:cNvSpPr>
          <p:nvPr>
            <p:ph type="sldImg"/>
          </p:nvPr>
        </p:nvSpPr>
        <p:spPr>
          <a:ln/>
        </p:spPr>
      </p:sp>
      <p:sp>
        <p:nvSpPr>
          <p:cNvPr id="41987" name="Jegyzetek helye 2"/>
          <p:cNvSpPr>
            <a:spLocks noGrp="1"/>
          </p:cNvSpPr>
          <p:nvPr>
            <p:ph type="body" idx="1"/>
          </p:nvPr>
        </p:nvSpPr>
        <p:spPr>
          <a:noFill/>
          <a:ln/>
        </p:spPr>
        <p:txBody>
          <a:bodyPr/>
          <a:lstStyle/>
          <a:p>
            <a:endParaRPr lang="hu-HU" smtClean="0"/>
          </a:p>
        </p:txBody>
      </p:sp>
      <p:sp>
        <p:nvSpPr>
          <p:cNvPr id="41988" name="Dia számának helye 3"/>
          <p:cNvSpPr>
            <a:spLocks noGrp="1"/>
          </p:cNvSpPr>
          <p:nvPr>
            <p:ph type="sldNum" sz="quarter" idx="5"/>
          </p:nvPr>
        </p:nvSpPr>
        <p:spPr>
          <a:noFill/>
        </p:spPr>
        <p:txBody>
          <a:bodyPr/>
          <a:lstStyle/>
          <a:p>
            <a:fld id="{D97D347B-3A9F-4965-801F-9AF22759C00E}" type="slidenum">
              <a:rPr lang="hu-HU" smtClean="0"/>
              <a:pPr/>
              <a:t>29</a:t>
            </a:fld>
            <a:endParaRPr lang="hu-H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iakép helye 1"/>
          <p:cNvSpPr>
            <a:spLocks noGrp="1" noRot="1" noChangeAspect="1" noTextEdit="1"/>
          </p:cNvSpPr>
          <p:nvPr>
            <p:ph type="sldImg"/>
          </p:nvPr>
        </p:nvSpPr>
        <p:spPr>
          <a:ln/>
        </p:spPr>
      </p:sp>
      <p:sp>
        <p:nvSpPr>
          <p:cNvPr id="43011" name="Jegyzetek helye 2"/>
          <p:cNvSpPr>
            <a:spLocks noGrp="1"/>
          </p:cNvSpPr>
          <p:nvPr>
            <p:ph type="body" idx="1"/>
          </p:nvPr>
        </p:nvSpPr>
        <p:spPr>
          <a:noFill/>
          <a:ln/>
        </p:spPr>
        <p:txBody>
          <a:bodyPr/>
          <a:lstStyle/>
          <a:p>
            <a:endParaRPr lang="hu-HU" smtClean="0"/>
          </a:p>
        </p:txBody>
      </p:sp>
      <p:sp>
        <p:nvSpPr>
          <p:cNvPr id="43012" name="Dia számának helye 3"/>
          <p:cNvSpPr>
            <a:spLocks noGrp="1"/>
          </p:cNvSpPr>
          <p:nvPr>
            <p:ph type="sldNum" sz="quarter" idx="5"/>
          </p:nvPr>
        </p:nvSpPr>
        <p:spPr>
          <a:noFill/>
        </p:spPr>
        <p:txBody>
          <a:bodyPr/>
          <a:lstStyle/>
          <a:p>
            <a:fld id="{1956712D-2F38-42CC-BE37-4C046C3E7C7E}" type="slidenum">
              <a:rPr lang="hu-HU" smtClean="0"/>
              <a:pPr/>
              <a:t>30</a:t>
            </a:fld>
            <a:endParaRPr lang="hu-H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iakép helye 1"/>
          <p:cNvSpPr>
            <a:spLocks noGrp="1" noRot="1" noChangeAspect="1" noTextEdit="1"/>
          </p:cNvSpPr>
          <p:nvPr>
            <p:ph type="sldImg"/>
          </p:nvPr>
        </p:nvSpPr>
        <p:spPr>
          <a:ln/>
        </p:spPr>
      </p:sp>
      <p:sp>
        <p:nvSpPr>
          <p:cNvPr id="44035" name="Jegyzetek helye 2"/>
          <p:cNvSpPr>
            <a:spLocks noGrp="1"/>
          </p:cNvSpPr>
          <p:nvPr>
            <p:ph type="body" idx="1"/>
          </p:nvPr>
        </p:nvSpPr>
        <p:spPr>
          <a:noFill/>
          <a:ln/>
        </p:spPr>
        <p:txBody>
          <a:bodyPr/>
          <a:lstStyle/>
          <a:p>
            <a:endParaRPr lang="hu-HU" smtClean="0"/>
          </a:p>
        </p:txBody>
      </p:sp>
      <p:sp>
        <p:nvSpPr>
          <p:cNvPr id="44036" name="Dia számának helye 3"/>
          <p:cNvSpPr>
            <a:spLocks noGrp="1"/>
          </p:cNvSpPr>
          <p:nvPr>
            <p:ph type="sldNum" sz="quarter" idx="5"/>
          </p:nvPr>
        </p:nvSpPr>
        <p:spPr>
          <a:noFill/>
        </p:spPr>
        <p:txBody>
          <a:bodyPr/>
          <a:lstStyle/>
          <a:p>
            <a:fld id="{FA51511F-939F-4959-860A-08C85BB1C1E6}" type="slidenum">
              <a:rPr lang="hu-HU" smtClean="0"/>
              <a:pPr/>
              <a:t>31</a:t>
            </a:fld>
            <a:endParaRPr lang="hu-H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u-HU" smtClean="0"/>
              <a:t>Alcím mintájának szerkesztése</a:t>
            </a:r>
            <a:endParaRPr lang="hu-HU"/>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A5421799-8B49-4BFB-8B18-6D26C64F8066}" type="slidenum">
              <a:rPr lang="hu-HU"/>
              <a:pPr>
                <a:defRPr/>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F5F7F807-C9D0-40C8-AB0B-F3C52820E2F3}" type="slidenum">
              <a:rPr lang="hu-HU"/>
              <a:pPr>
                <a:defRPr/>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F00C6DDC-7042-4171-A3C9-C51EA3A85B95}" type="slidenum">
              <a:rPr lang="hu-HU"/>
              <a:pPr>
                <a:defRPr/>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CDC8F266-2488-442E-8FC8-66FFDCE9B995}" type="slidenum">
              <a:rPr lang="hu-HU"/>
              <a:pPr>
                <a:defRPr/>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E64F8FF3-7288-4AA0-8462-A1124ACF1086}" type="slidenum">
              <a:rPr lang="hu-HU"/>
              <a:pPr>
                <a:defRPr/>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pPr>
              <a:defRPr/>
            </a:pPr>
            <a:fld id="{5F1C8DBF-ED1A-456E-BD4D-40F531375C1F}" type="slidenum">
              <a:rPr lang="hu-HU"/>
              <a:pPr>
                <a:defRPr/>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Rectangle 4"/>
          <p:cNvSpPr>
            <a:spLocks noGrp="1" noChangeArrowheads="1"/>
          </p:cNvSpPr>
          <p:nvPr>
            <p:ph type="dt" sz="half" idx="10"/>
          </p:nvPr>
        </p:nvSpPr>
        <p:spPr>
          <a:ln/>
        </p:spPr>
        <p:txBody>
          <a:bodyPr/>
          <a:lstStyle>
            <a:lvl1pPr>
              <a:defRPr/>
            </a:lvl1pPr>
          </a:lstStyle>
          <a:p>
            <a:pPr>
              <a:defRPr/>
            </a:pPr>
            <a:endParaRPr lang="hu-HU"/>
          </a:p>
        </p:txBody>
      </p:sp>
      <p:sp>
        <p:nvSpPr>
          <p:cNvPr id="8" name="Rectangle 5"/>
          <p:cNvSpPr>
            <a:spLocks noGrp="1" noChangeArrowheads="1"/>
          </p:cNvSpPr>
          <p:nvPr>
            <p:ph type="ftr" sz="quarter" idx="11"/>
          </p:nvPr>
        </p:nvSpPr>
        <p:spPr>
          <a:ln/>
        </p:spPr>
        <p:txBody>
          <a:bodyPr/>
          <a:lstStyle>
            <a:lvl1pPr>
              <a:defRPr/>
            </a:lvl1pPr>
          </a:lstStyle>
          <a:p>
            <a:pPr>
              <a:defRPr/>
            </a:pPr>
            <a:endParaRPr lang="hu-HU"/>
          </a:p>
        </p:txBody>
      </p:sp>
      <p:sp>
        <p:nvSpPr>
          <p:cNvPr id="9" name="Rectangle 6"/>
          <p:cNvSpPr>
            <a:spLocks noGrp="1" noChangeArrowheads="1"/>
          </p:cNvSpPr>
          <p:nvPr>
            <p:ph type="sldNum" sz="quarter" idx="12"/>
          </p:nvPr>
        </p:nvSpPr>
        <p:spPr>
          <a:ln/>
        </p:spPr>
        <p:txBody>
          <a:bodyPr/>
          <a:lstStyle>
            <a:lvl1pPr>
              <a:defRPr/>
            </a:lvl1pPr>
          </a:lstStyle>
          <a:p>
            <a:pPr>
              <a:defRPr/>
            </a:pPr>
            <a:fld id="{97F4400B-DD79-47D5-9FCA-633AACC38F95}" type="slidenum">
              <a:rPr lang="hu-HU"/>
              <a:pPr>
                <a:defRPr/>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Rectangle 4"/>
          <p:cNvSpPr>
            <a:spLocks noGrp="1" noChangeArrowheads="1"/>
          </p:cNvSpPr>
          <p:nvPr>
            <p:ph type="dt" sz="half" idx="10"/>
          </p:nvPr>
        </p:nvSpPr>
        <p:spPr>
          <a:ln/>
        </p:spPr>
        <p:txBody>
          <a:bodyPr/>
          <a:lstStyle>
            <a:lvl1pPr>
              <a:defRPr/>
            </a:lvl1pPr>
          </a:lstStyle>
          <a:p>
            <a:pPr>
              <a:defRPr/>
            </a:pPr>
            <a:endParaRPr lang="hu-HU"/>
          </a:p>
        </p:txBody>
      </p:sp>
      <p:sp>
        <p:nvSpPr>
          <p:cNvPr id="4" name="Rectangle 5"/>
          <p:cNvSpPr>
            <a:spLocks noGrp="1" noChangeArrowheads="1"/>
          </p:cNvSpPr>
          <p:nvPr>
            <p:ph type="ftr" sz="quarter" idx="11"/>
          </p:nvPr>
        </p:nvSpPr>
        <p:spPr>
          <a:ln/>
        </p:spPr>
        <p:txBody>
          <a:bodyPr/>
          <a:lstStyle>
            <a:lvl1pPr>
              <a:defRPr/>
            </a:lvl1pPr>
          </a:lstStyle>
          <a:p>
            <a:pPr>
              <a:defRPr/>
            </a:pPr>
            <a:endParaRPr lang="hu-HU"/>
          </a:p>
        </p:txBody>
      </p:sp>
      <p:sp>
        <p:nvSpPr>
          <p:cNvPr id="5" name="Rectangle 6"/>
          <p:cNvSpPr>
            <a:spLocks noGrp="1" noChangeArrowheads="1"/>
          </p:cNvSpPr>
          <p:nvPr>
            <p:ph type="sldNum" sz="quarter" idx="12"/>
          </p:nvPr>
        </p:nvSpPr>
        <p:spPr>
          <a:ln/>
        </p:spPr>
        <p:txBody>
          <a:bodyPr/>
          <a:lstStyle>
            <a:lvl1pPr>
              <a:defRPr/>
            </a:lvl1pPr>
          </a:lstStyle>
          <a:p>
            <a:pPr>
              <a:defRPr/>
            </a:pPr>
            <a:fld id="{28957F3C-722C-4B21-A138-E594DA48D29D}" type="slidenum">
              <a:rPr lang="hu-HU"/>
              <a:pPr>
                <a:defRPr/>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hu-HU"/>
          </a:p>
        </p:txBody>
      </p:sp>
      <p:sp>
        <p:nvSpPr>
          <p:cNvPr id="3" name="Rectangle 5"/>
          <p:cNvSpPr>
            <a:spLocks noGrp="1" noChangeArrowheads="1"/>
          </p:cNvSpPr>
          <p:nvPr>
            <p:ph type="ftr" sz="quarter" idx="11"/>
          </p:nvPr>
        </p:nvSpPr>
        <p:spPr>
          <a:ln/>
        </p:spPr>
        <p:txBody>
          <a:bodyPr/>
          <a:lstStyle>
            <a:lvl1pPr>
              <a:defRPr/>
            </a:lvl1pPr>
          </a:lstStyle>
          <a:p>
            <a:pPr>
              <a:defRPr/>
            </a:pPr>
            <a:endParaRPr lang="hu-HU"/>
          </a:p>
        </p:txBody>
      </p:sp>
      <p:sp>
        <p:nvSpPr>
          <p:cNvPr id="4" name="Rectangle 6"/>
          <p:cNvSpPr>
            <a:spLocks noGrp="1" noChangeArrowheads="1"/>
          </p:cNvSpPr>
          <p:nvPr>
            <p:ph type="sldNum" sz="quarter" idx="12"/>
          </p:nvPr>
        </p:nvSpPr>
        <p:spPr>
          <a:ln/>
        </p:spPr>
        <p:txBody>
          <a:bodyPr/>
          <a:lstStyle>
            <a:lvl1pPr>
              <a:defRPr/>
            </a:lvl1pPr>
          </a:lstStyle>
          <a:p>
            <a:pPr>
              <a:defRPr/>
            </a:pPr>
            <a:fld id="{BC2C2A61-3573-4DA3-BD94-AD88DAE5E43E}" type="slidenum">
              <a:rPr lang="hu-HU"/>
              <a:pPr>
                <a:defRPr/>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pPr>
              <a:defRPr/>
            </a:pPr>
            <a:fld id="{801F4E30-D556-4591-9479-7B923112793B}" type="slidenum">
              <a:rPr lang="hu-HU"/>
              <a:pPr>
                <a:defRPr/>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smtClean="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pPr>
              <a:defRPr/>
            </a:pPr>
            <a:fld id="{C25A5A7C-D814-4F9C-BA58-691642FD571F}" type="slidenum">
              <a:rPr lang="hu-HU"/>
              <a:pPr>
                <a:defRPr/>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7FFAF"/>
            </a:gs>
            <a:gs pos="100000">
              <a:srgbClr val="FFFFD1"/>
            </a:gs>
          </a:gsLst>
          <a:lin ang="5400000" scaled="1"/>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u-HU" altLang="hu-HU" smtClean="0"/>
              <a:t>Mintacím szerkesztése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u-HU" altLang="hu-HU" smtClean="0"/>
              <a:t>Mintaszöveg szerkesztése</a:t>
            </a:r>
          </a:p>
          <a:p>
            <a:pPr lvl="1"/>
            <a:r>
              <a:rPr lang="hu-HU" altLang="hu-HU" smtClean="0"/>
              <a:t>Második szint</a:t>
            </a:r>
          </a:p>
          <a:p>
            <a:pPr lvl="2"/>
            <a:r>
              <a:rPr lang="hu-HU" altLang="hu-HU" smtClean="0"/>
              <a:t>Harmadik szint</a:t>
            </a:r>
          </a:p>
          <a:p>
            <a:pPr lvl="3"/>
            <a:r>
              <a:rPr lang="hu-HU" altLang="hu-HU" smtClean="0"/>
              <a:t>Negyedik szint</a:t>
            </a:r>
          </a:p>
          <a:p>
            <a:pPr lvl="4"/>
            <a:r>
              <a:rPr lang="hu-HU" altLang="hu-HU" smtClean="0"/>
              <a:t>Ötödik szint</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hu-H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hu-H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EB814E9E-F981-4513-84DF-6D41C33F866C}" type="slidenum">
              <a:rPr lang="hu-HU"/>
              <a:pPr>
                <a:defRPr/>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3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55650" y="2349500"/>
            <a:ext cx="7772400" cy="2232025"/>
          </a:xfrm>
        </p:spPr>
        <p:txBody>
          <a:bodyPr/>
          <a:lstStyle/>
          <a:p>
            <a:pPr eaLnBrk="1" hangingPunct="1"/>
            <a:r>
              <a:rPr lang="hu-HU" altLang="hu-HU" sz="4800" smtClean="0">
                <a:solidFill>
                  <a:srgbClr val="3399FF"/>
                </a:solidFill>
                <a:latin typeface="Algerian" pitchFamily="82" charset="0"/>
              </a:rPr>
              <a:t>Gazdasági és PÉNZÜGYI Elemzés</a:t>
            </a:r>
            <a:br>
              <a:rPr lang="hu-HU" altLang="hu-HU" sz="4800" smtClean="0">
                <a:solidFill>
                  <a:srgbClr val="3399FF"/>
                </a:solidFill>
                <a:latin typeface="Algerian" pitchFamily="82" charset="0"/>
              </a:rPr>
            </a:br>
            <a:r>
              <a:rPr lang="hu-HU" altLang="hu-HU" sz="4800" smtClean="0">
                <a:solidFill>
                  <a:srgbClr val="FF0000"/>
                </a:solidFill>
                <a:latin typeface="Algerian" pitchFamily="82" charset="0"/>
              </a:rPr>
              <a:t>6.</a:t>
            </a:r>
          </a:p>
        </p:txBody>
      </p:sp>
      <p:sp>
        <p:nvSpPr>
          <p:cNvPr id="5123" name="Rectangle 4"/>
          <p:cNvSpPr>
            <a:spLocks noChangeArrowheads="1"/>
          </p:cNvSpPr>
          <p:nvPr/>
        </p:nvSpPr>
        <p:spPr bwMode="auto">
          <a:xfrm>
            <a:off x="1331913" y="4941888"/>
            <a:ext cx="6400800" cy="1752600"/>
          </a:xfrm>
          <a:prstGeom prst="rect">
            <a:avLst/>
          </a:prstGeom>
          <a:noFill/>
          <a:ln w="9525">
            <a:noFill/>
            <a:miter lim="800000"/>
            <a:headEnd/>
            <a:tailEnd/>
          </a:ln>
        </p:spPr>
        <p:txBody>
          <a:bodyPr/>
          <a:lstStyle/>
          <a:p>
            <a:pPr algn="ctr">
              <a:spcBef>
                <a:spcPct val="20000"/>
              </a:spcBef>
            </a:pPr>
            <a:endParaRPr lang="hu-HU" altLang="hu-HU" sz="3200"/>
          </a:p>
        </p:txBody>
      </p:sp>
      <p:sp>
        <p:nvSpPr>
          <p:cNvPr id="2053" name="Rectangle 5"/>
          <p:cNvSpPr>
            <a:spLocks noChangeArrowheads="1"/>
          </p:cNvSpPr>
          <p:nvPr/>
        </p:nvSpPr>
        <p:spPr bwMode="auto">
          <a:xfrm>
            <a:off x="1331913" y="5084763"/>
            <a:ext cx="6400800" cy="863600"/>
          </a:xfrm>
          <a:prstGeom prst="rect">
            <a:avLst/>
          </a:prstGeom>
          <a:noFill/>
          <a:ln w="9525">
            <a:noFill/>
            <a:miter lim="800000"/>
            <a:headEnd/>
            <a:tailEnd/>
          </a:ln>
          <a:effectLst/>
        </p:spPr>
        <p:txBody>
          <a:bodyPr/>
          <a:lstStyle/>
          <a:p>
            <a:pPr algn="ctr">
              <a:spcBef>
                <a:spcPct val="20000"/>
              </a:spcBef>
              <a:defRPr/>
            </a:pPr>
            <a:r>
              <a:rPr lang="hu-HU" sz="4000" b="1" dirty="0">
                <a:solidFill>
                  <a:srgbClr val="CC3300"/>
                </a:solidFill>
                <a:effectLst>
                  <a:outerShdw blurRad="38100" dist="38100" dir="2700000" algn="tl">
                    <a:srgbClr val="000000"/>
                  </a:outerShdw>
                </a:effectLst>
                <a:latin typeface="Bradley Hand ITC" pitchFamily="66" charset="0"/>
              </a:rPr>
              <a:t>Dr. Tarnóczi Tibor</a:t>
            </a:r>
          </a:p>
        </p:txBody>
      </p:sp>
      <p:sp>
        <p:nvSpPr>
          <p:cNvPr id="6" name="Rectangle 2"/>
          <p:cNvSpPr txBox="1">
            <a:spLocks noChangeArrowheads="1"/>
          </p:cNvSpPr>
          <p:nvPr/>
        </p:nvSpPr>
        <p:spPr bwMode="auto">
          <a:xfrm>
            <a:off x="0" y="0"/>
            <a:ext cx="9144000" cy="1773238"/>
          </a:xfrm>
          <a:prstGeom prst="rect">
            <a:avLst/>
          </a:prstGeom>
          <a:noFill/>
          <a:ln w="9525">
            <a:noFill/>
            <a:miter lim="800000"/>
            <a:headEnd/>
            <a:tailEnd/>
          </a:ln>
        </p:spPr>
        <p:txBody>
          <a:bodyPr anchor="ctr"/>
          <a:lstStyle/>
          <a:p>
            <a:pPr algn="ctr">
              <a:defRPr/>
            </a:pPr>
            <a:r>
              <a:rPr lang="hu-HU" sz="2800" b="1" kern="0" dirty="0">
                <a:solidFill>
                  <a:srgbClr val="0070C0"/>
                </a:solidFill>
                <a:latin typeface="Times New Roman" pitchFamily="18" charset="0"/>
                <a:ea typeface="+mj-ea"/>
                <a:cs typeface="Times New Roman" pitchFamily="18" charset="0"/>
              </a:rPr>
              <a:t>PARTIUMI KERESZTÉNY EGYETEM</a:t>
            </a:r>
          </a:p>
          <a:p>
            <a:pPr algn="ctr">
              <a:defRPr/>
            </a:pPr>
            <a:r>
              <a:rPr lang="hu-HU" sz="2800" b="1" kern="0" dirty="0">
                <a:solidFill>
                  <a:srgbClr val="0070C0"/>
                </a:solidFill>
                <a:latin typeface="Times New Roman" pitchFamily="18" charset="0"/>
                <a:ea typeface="+mj-ea"/>
                <a:cs typeface="Times New Roman" pitchFamily="18" charset="0"/>
              </a:rPr>
              <a:t>KÖZGAZDASÁGTUDOMÁNYI KAR</a:t>
            </a:r>
            <a:br>
              <a:rPr lang="hu-HU" sz="2800" b="1" kern="0" dirty="0">
                <a:solidFill>
                  <a:srgbClr val="0070C0"/>
                </a:solidFill>
                <a:latin typeface="Times New Roman" pitchFamily="18" charset="0"/>
                <a:ea typeface="+mj-ea"/>
                <a:cs typeface="Times New Roman" pitchFamily="18" charset="0"/>
              </a:rPr>
            </a:br>
            <a:r>
              <a:rPr lang="hu-HU" sz="2800" b="1" kern="0" dirty="0">
                <a:solidFill>
                  <a:srgbClr val="0070C0"/>
                </a:solidFill>
                <a:latin typeface="Times New Roman" pitchFamily="18" charset="0"/>
                <a:ea typeface="+mj-ea"/>
                <a:cs typeface="Times New Roman" pitchFamily="18" charset="0"/>
              </a:rPr>
              <a:t>NAGYVÁRAD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ím 1"/>
          <p:cNvSpPr>
            <a:spLocks noGrp="1"/>
          </p:cNvSpPr>
          <p:nvPr>
            <p:ph type="title"/>
          </p:nvPr>
        </p:nvSpPr>
        <p:spPr>
          <a:xfrm>
            <a:off x="0" y="0"/>
            <a:ext cx="9144000" cy="1052513"/>
          </a:xfrm>
        </p:spPr>
        <p:txBody>
          <a:bodyPr/>
          <a:lstStyle/>
          <a:p>
            <a:pPr eaLnBrk="1" hangingPunct="1"/>
            <a:r>
              <a:rPr lang="hu-HU" altLang="hu-HU" sz="4000" b="1" smtClean="0">
                <a:solidFill>
                  <a:srgbClr val="C00000"/>
                </a:solidFill>
                <a:latin typeface="Times New Roman" pitchFamily="18" charset="0"/>
                <a:cs typeface="Times New Roman" pitchFamily="18" charset="0"/>
              </a:rPr>
              <a:t>Rugalmasságon alapuló költségelemzés</a:t>
            </a:r>
            <a:br>
              <a:rPr lang="hu-HU" altLang="hu-HU" sz="4000" b="1" smtClean="0">
                <a:solidFill>
                  <a:srgbClr val="C00000"/>
                </a:solidFill>
                <a:latin typeface="Times New Roman" pitchFamily="18" charset="0"/>
                <a:cs typeface="Times New Roman" pitchFamily="18" charset="0"/>
              </a:rPr>
            </a:br>
            <a:r>
              <a:rPr lang="hu-HU" altLang="hu-HU" sz="4000" b="1" smtClean="0">
                <a:solidFill>
                  <a:srgbClr val="C00000"/>
                </a:solidFill>
                <a:latin typeface="Times New Roman" pitchFamily="18" charset="0"/>
                <a:cs typeface="Times New Roman" pitchFamily="18" charset="0"/>
              </a:rPr>
              <a:t>alkalmazásának menete</a:t>
            </a:r>
          </a:p>
        </p:txBody>
      </p:sp>
      <p:sp>
        <p:nvSpPr>
          <p:cNvPr id="3075" name="Tartalom helye 2"/>
          <p:cNvSpPr>
            <a:spLocks noGrp="1"/>
          </p:cNvSpPr>
          <p:nvPr>
            <p:ph idx="1"/>
          </p:nvPr>
        </p:nvSpPr>
        <p:spPr>
          <a:xfrm>
            <a:off x="250825" y="1412875"/>
            <a:ext cx="8713788" cy="5445125"/>
          </a:xfrm>
        </p:spPr>
        <p:txBody>
          <a:bodyPr/>
          <a:lstStyle/>
          <a:p>
            <a:pPr>
              <a:defRPr/>
            </a:pPr>
            <a:r>
              <a:rPr lang="hu-HU" sz="2800" dirty="0" smtClean="0">
                <a:solidFill>
                  <a:srgbClr val="3333FF"/>
                </a:solidFill>
                <a:latin typeface="Times New Roman" pitchFamily="18" charset="0"/>
                <a:cs typeface="Times New Roman" pitchFamily="18" charset="0"/>
              </a:rPr>
              <a:t>A költségjellemző tényleges relatív változásának (ΔKJ</a:t>
            </a:r>
            <a:r>
              <a:rPr lang="hu-HU" sz="2800" baseline="-25000" dirty="0" smtClean="0">
                <a:solidFill>
                  <a:srgbClr val="3333FF"/>
                </a:solidFill>
                <a:latin typeface="Times New Roman" pitchFamily="18" charset="0"/>
                <a:cs typeface="Times New Roman" pitchFamily="18" charset="0"/>
              </a:rPr>
              <a:t>%</a:t>
            </a:r>
            <a:r>
              <a:rPr lang="hu-HU" sz="2800" dirty="0" smtClean="0">
                <a:solidFill>
                  <a:srgbClr val="3333FF"/>
                </a:solidFill>
                <a:latin typeface="Times New Roman" pitchFamily="18" charset="0"/>
                <a:cs typeface="Times New Roman" pitchFamily="18" charset="0"/>
              </a:rPr>
              <a:t>) meghatározása:</a:t>
            </a:r>
          </a:p>
          <a:p>
            <a:pPr>
              <a:defRPr/>
            </a:pPr>
            <a:r>
              <a:rPr lang="hu-HU" sz="2800" dirty="0" smtClean="0">
                <a:solidFill>
                  <a:srgbClr val="3333FF"/>
                </a:solidFill>
                <a:latin typeface="Times New Roman" pitchFamily="18" charset="0"/>
                <a:cs typeface="Times New Roman" pitchFamily="18" charset="0"/>
              </a:rPr>
              <a:t>Az indokolt költségnövekedés (IC</a:t>
            </a:r>
            <a:r>
              <a:rPr lang="hu-HU" sz="2800" baseline="-25000" dirty="0" smtClean="0">
                <a:solidFill>
                  <a:srgbClr val="3333FF"/>
                </a:solidFill>
                <a:latin typeface="Times New Roman" pitchFamily="18" charset="0"/>
                <a:cs typeface="Times New Roman" pitchFamily="18" charset="0"/>
              </a:rPr>
              <a:t>%</a:t>
            </a:r>
            <a:r>
              <a:rPr lang="hu-HU" sz="2800" dirty="0" smtClean="0">
                <a:solidFill>
                  <a:srgbClr val="3333FF"/>
                </a:solidFill>
                <a:latin typeface="Times New Roman" pitchFamily="18" charset="0"/>
                <a:cs typeface="Times New Roman" pitchFamily="18" charset="0"/>
              </a:rPr>
              <a:t>) számítása:</a:t>
            </a:r>
          </a:p>
          <a:p>
            <a:pPr lvl="1">
              <a:buFontTx/>
              <a:buNone/>
              <a:defRPr/>
            </a:pPr>
            <a:r>
              <a:rPr lang="hu-HU" dirty="0" smtClean="0">
                <a:latin typeface="Times New Roman" pitchFamily="18" charset="0"/>
                <a:ea typeface="+mn-ea"/>
                <a:cs typeface="Times New Roman" pitchFamily="18" charset="0"/>
              </a:rPr>
              <a:t>				</a:t>
            </a:r>
            <a:r>
              <a:rPr lang="hu-HU" dirty="0" smtClean="0">
                <a:solidFill>
                  <a:srgbClr val="3333FF"/>
                </a:solidFill>
                <a:latin typeface="Times New Roman" pitchFamily="18" charset="0"/>
                <a:ea typeface="+mn-ea"/>
                <a:cs typeface="Times New Roman" pitchFamily="18" charset="0"/>
              </a:rPr>
              <a:t>IC</a:t>
            </a:r>
            <a:r>
              <a:rPr lang="hu-HU" baseline="-25000" dirty="0" smtClean="0">
                <a:solidFill>
                  <a:srgbClr val="3333FF"/>
                </a:solidFill>
                <a:latin typeface="Times New Roman" pitchFamily="18" charset="0"/>
                <a:ea typeface="+mn-ea"/>
                <a:cs typeface="Times New Roman" pitchFamily="18" charset="0"/>
              </a:rPr>
              <a:t>%</a:t>
            </a:r>
            <a:r>
              <a:rPr lang="hu-HU" dirty="0" smtClean="0">
                <a:solidFill>
                  <a:srgbClr val="3333FF"/>
                </a:solidFill>
                <a:latin typeface="Times New Roman" pitchFamily="18" charset="0"/>
                <a:ea typeface="+mn-ea"/>
                <a:cs typeface="Times New Roman" pitchFamily="18" charset="0"/>
              </a:rPr>
              <a:t> = ΔKJ</a:t>
            </a:r>
            <a:r>
              <a:rPr lang="hu-HU" baseline="-25000" dirty="0" smtClean="0">
                <a:solidFill>
                  <a:srgbClr val="3333FF"/>
                </a:solidFill>
                <a:latin typeface="Times New Roman" pitchFamily="18" charset="0"/>
                <a:ea typeface="+mn-ea"/>
                <a:cs typeface="Times New Roman" pitchFamily="18" charset="0"/>
              </a:rPr>
              <a:t>%</a:t>
            </a:r>
            <a:r>
              <a:rPr lang="hu-HU" dirty="0" smtClean="0">
                <a:solidFill>
                  <a:srgbClr val="3333FF"/>
                </a:solidFill>
                <a:latin typeface="Times New Roman" pitchFamily="18" charset="0"/>
                <a:ea typeface="+mn-ea"/>
                <a:cs typeface="Times New Roman" pitchFamily="18" charset="0"/>
              </a:rPr>
              <a:t> * r</a:t>
            </a:r>
          </a:p>
          <a:p>
            <a:pPr>
              <a:defRPr/>
            </a:pPr>
            <a:r>
              <a:rPr lang="hu-HU" sz="2800" dirty="0" smtClean="0">
                <a:solidFill>
                  <a:srgbClr val="3333FF"/>
                </a:solidFill>
                <a:latin typeface="Times New Roman" pitchFamily="18" charset="0"/>
                <a:cs typeface="Times New Roman" pitchFamily="18" charset="0"/>
              </a:rPr>
              <a:t>Az indokolt, reálisnak tekinthető költség (RC) számítása:</a:t>
            </a:r>
          </a:p>
          <a:p>
            <a:pPr>
              <a:buFontTx/>
              <a:buNone/>
              <a:defRPr/>
            </a:pPr>
            <a:r>
              <a:rPr lang="hu-HU" sz="2800" dirty="0" smtClean="0">
                <a:solidFill>
                  <a:srgbClr val="3333FF"/>
                </a:solidFill>
                <a:latin typeface="Times New Roman" pitchFamily="18" charset="0"/>
                <a:cs typeface="Times New Roman" pitchFamily="18" charset="0"/>
              </a:rPr>
              <a:t>				RC = C</a:t>
            </a:r>
            <a:r>
              <a:rPr lang="hu-HU" sz="2800" baseline="-25000" dirty="0" smtClean="0">
                <a:solidFill>
                  <a:srgbClr val="3333FF"/>
                </a:solidFill>
                <a:latin typeface="Times New Roman" pitchFamily="18" charset="0"/>
                <a:cs typeface="Times New Roman" pitchFamily="18" charset="0"/>
              </a:rPr>
              <a:t>0</a:t>
            </a:r>
            <a:r>
              <a:rPr lang="hu-HU" sz="2800" dirty="0" smtClean="0">
                <a:solidFill>
                  <a:srgbClr val="3333FF"/>
                </a:solidFill>
                <a:latin typeface="Times New Roman" pitchFamily="18" charset="0"/>
                <a:cs typeface="Times New Roman" pitchFamily="18" charset="0"/>
              </a:rPr>
              <a:t> * (1 + IC</a:t>
            </a:r>
            <a:r>
              <a:rPr lang="hu-HU" sz="2800" baseline="-25000" dirty="0" smtClean="0">
                <a:solidFill>
                  <a:srgbClr val="3333FF"/>
                </a:solidFill>
                <a:latin typeface="Times New Roman" pitchFamily="18" charset="0"/>
                <a:cs typeface="Times New Roman" pitchFamily="18" charset="0"/>
              </a:rPr>
              <a:t>%</a:t>
            </a:r>
            <a:r>
              <a:rPr lang="hu-HU" sz="2800" dirty="0" smtClean="0">
                <a:solidFill>
                  <a:srgbClr val="3333FF"/>
                </a:solidFill>
                <a:latin typeface="Times New Roman" pitchFamily="18" charset="0"/>
                <a:cs typeface="Times New Roman" pitchFamily="18" charset="0"/>
              </a:rPr>
              <a:t>)</a:t>
            </a:r>
          </a:p>
          <a:p>
            <a:pPr>
              <a:defRPr/>
            </a:pPr>
            <a:r>
              <a:rPr lang="hu-HU" sz="2800" dirty="0" smtClean="0">
                <a:solidFill>
                  <a:srgbClr val="3333FF"/>
                </a:solidFill>
                <a:latin typeface="Times New Roman" pitchFamily="18" charset="0"/>
                <a:cs typeface="Times New Roman" pitchFamily="18" charset="0"/>
              </a:rPr>
              <a:t>Az indokolt és a tényleges költség eltérésének (CE) számszerűsítése:</a:t>
            </a:r>
          </a:p>
          <a:p>
            <a:pPr>
              <a:buFontTx/>
              <a:buNone/>
              <a:defRPr/>
            </a:pPr>
            <a:r>
              <a:rPr lang="hu-HU" sz="2800" dirty="0" smtClean="0">
                <a:solidFill>
                  <a:srgbClr val="3333FF"/>
                </a:solidFill>
                <a:latin typeface="Times New Roman" pitchFamily="18" charset="0"/>
                <a:cs typeface="Times New Roman" pitchFamily="18" charset="0"/>
              </a:rPr>
              <a:t>				CE = C</a:t>
            </a:r>
            <a:r>
              <a:rPr lang="hu-HU" sz="2800" baseline="-25000" dirty="0" smtClean="0">
                <a:solidFill>
                  <a:srgbClr val="3333FF"/>
                </a:solidFill>
                <a:latin typeface="Times New Roman" pitchFamily="18" charset="0"/>
                <a:cs typeface="Times New Roman" pitchFamily="18" charset="0"/>
              </a:rPr>
              <a:t>1</a:t>
            </a:r>
            <a:r>
              <a:rPr lang="hu-HU" sz="2800" dirty="0" smtClean="0">
                <a:solidFill>
                  <a:srgbClr val="3333FF"/>
                </a:solidFill>
                <a:latin typeface="Times New Roman" pitchFamily="18" charset="0"/>
                <a:cs typeface="Times New Roman" pitchFamily="18" charset="0"/>
              </a:rPr>
              <a:t> – RC</a:t>
            </a:r>
            <a:endParaRPr lang="hu-HU" sz="2800" dirty="0">
              <a:solidFill>
                <a:srgbClr val="3333FF"/>
              </a:solidFill>
              <a:latin typeface="Times New Roman" pitchFamily="18" charset="0"/>
              <a:cs typeface="Times New Roman" pitchFamily="18" charset="0"/>
            </a:endParaRPr>
          </a:p>
        </p:txBody>
      </p:sp>
      <p:sp>
        <p:nvSpPr>
          <p:cNvPr id="13316" name="Dia számának helye 3"/>
          <p:cNvSpPr>
            <a:spLocks noGrp="1"/>
          </p:cNvSpPr>
          <p:nvPr>
            <p:ph type="sldNum" sz="quarter" idx="12"/>
          </p:nvPr>
        </p:nvSpPr>
        <p:spPr>
          <a:noFill/>
        </p:spPr>
        <p:txBody>
          <a:bodyPr/>
          <a:lstStyle/>
          <a:p>
            <a:fld id="{5823EC4D-ABB1-45A7-BDE3-5CE16C977700}" type="slidenum">
              <a:rPr lang="hu-HU" altLang="hu-HU" smtClean="0"/>
              <a:pPr/>
              <a:t>10</a:t>
            </a:fld>
            <a:endParaRPr lang="hu-HU" altLang="hu-HU"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ím 1"/>
          <p:cNvSpPr>
            <a:spLocks noGrp="1"/>
          </p:cNvSpPr>
          <p:nvPr>
            <p:ph type="title"/>
          </p:nvPr>
        </p:nvSpPr>
        <p:spPr>
          <a:xfrm>
            <a:off x="0" y="0"/>
            <a:ext cx="9144000" cy="1052513"/>
          </a:xfrm>
        </p:spPr>
        <p:txBody>
          <a:bodyPr/>
          <a:lstStyle/>
          <a:p>
            <a:pPr eaLnBrk="1" hangingPunct="1"/>
            <a:r>
              <a:rPr lang="hu-HU" altLang="hu-HU" sz="4000" b="1" smtClean="0">
                <a:solidFill>
                  <a:srgbClr val="C00000"/>
                </a:solidFill>
                <a:latin typeface="Times New Roman" pitchFamily="18" charset="0"/>
                <a:cs typeface="Times New Roman" pitchFamily="18" charset="0"/>
              </a:rPr>
              <a:t>Rugalmasságon alapuló költségelemzés</a:t>
            </a:r>
            <a:br>
              <a:rPr lang="hu-HU" altLang="hu-HU" sz="4000" b="1" smtClean="0">
                <a:solidFill>
                  <a:srgbClr val="C00000"/>
                </a:solidFill>
                <a:latin typeface="Times New Roman" pitchFamily="18" charset="0"/>
                <a:cs typeface="Times New Roman" pitchFamily="18" charset="0"/>
              </a:rPr>
            </a:br>
            <a:r>
              <a:rPr lang="hu-HU" altLang="hu-HU" sz="4000" b="1" smtClean="0">
                <a:solidFill>
                  <a:srgbClr val="C00000"/>
                </a:solidFill>
                <a:latin typeface="Times New Roman" pitchFamily="18" charset="0"/>
                <a:cs typeface="Times New Roman" pitchFamily="18" charset="0"/>
              </a:rPr>
              <a:t>eredménye</a:t>
            </a:r>
          </a:p>
        </p:txBody>
      </p:sp>
      <p:sp>
        <p:nvSpPr>
          <p:cNvPr id="14339" name="Tartalom helye 2"/>
          <p:cNvSpPr>
            <a:spLocks noGrp="1"/>
          </p:cNvSpPr>
          <p:nvPr>
            <p:ph idx="1"/>
          </p:nvPr>
        </p:nvSpPr>
        <p:spPr>
          <a:xfrm>
            <a:off x="250825" y="1412875"/>
            <a:ext cx="8713788" cy="4752975"/>
          </a:xfrm>
        </p:spPr>
        <p:txBody>
          <a:bodyPr/>
          <a:lstStyle/>
          <a:p>
            <a:pPr>
              <a:lnSpc>
                <a:spcPct val="150000"/>
              </a:lnSpc>
              <a:buFontTx/>
              <a:buNone/>
            </a:pPr>
            <a:r>
              <a:rPr lang="hu-HU" sz="2800" smtClean="0"/>
              <a:t>	</a:t>
            </a:r>
            <a:r>
              <a:rPr lang="hu-HU" smtClean="0">
                <a:solidFill>
                  <a:srgbClr val="3333FF"/>
                </a:solidFill>
                <a:latin typeface="Times New Roman" pitchFamily="18" charset="0"/>
                <a:cs typeface="Times New Roman" pitchFamily="18" charset="0"/>
              </a:rPr>
              <a:t>Amennyiben a számítások eredményeként kapott CE értéke pozitív, az azt jelenti, hogy a vállalat túllépte az indokolható költséget, ellenkező esetben nem, vagyis a költségjellemző változása által indukált tényleges költségnövekmény kisebb, mint amekkora indokolható lenne.</a:t>
            </a:r>
          </a:p>
          <a:p>
            <a:pPr>
              <a:buFontTx/>
              <a:buNone/>
            </a:pPr>
            <a:endParaRPr lang="hu-HU" sz="2800" smtClean="0">
              <a:solidFill>
                <a:srgbClr val="3333FF"/>
              </a:solidFill>
              <a:latin typeface="Times New Roman" pitchFamily="18" charset="0"/>
              <a:cs typeface="Times New Roman" pitchFamily="18" charset="0"/>
            </a:endParaRPr>
          </a:p>
        </p:txBody>
      </p:sp>
      <p:sp>
        <p:nvSpPr>
          <p:cNvPr id="14340" name="Dia számának helye 3"/>
          <p:cNvSpPr>
            <a:spLocks noGrp="1"/>
          </p:cNvSpPr>
          <p:nvPr>
            <p:ph type="sldNum" sz="quarter" idx="12"/>
          </p:nvPr>
        </p:nvSpPr>
        <p:spPr>
          <a:noFill/>
        </p:spPr>
        <p:txBody>
          <a:bodyPr/>
          <a:lstStyle/>
          <a:p>
            <a:fld id="{24E37239-76DD-4E8F-AF90-53577EEB68D4}" type="slidenum">
              <a:rPr lang="hu-HU" altLang="hu-HU" smtClean="0"/>
              <a:pPr/>
              <a:t>11</a:t>
            </a:fld>
            <a:endParaRPr lang="hu-HU" altLang="hu-HU"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ím 1"/>
          <p:cNvSpPr>
            <a:spLocks noGrp="1"/>
          </p:cNvSpPr>
          <p:nvPr>
            <p:ph type="title"/>
          </p:nvPr>
        </p:nvSpPr>
        <p:spPr>
          <a:xfrm>
            <a:off x="0" y="0"/>
            <a:ext cx="9144000" cy="1196975"/>
          </a:xfrm>
        </p:spPr>
        <p:txBody>
          <a:bodyPr/>
          <a:lstStyle/>
          <a:p>
            <a:pPr eaLnBrk="1" hangingPunct="1"/>
            <a:r>
              <a:rPr lang="hu-HU" altLang="hu-HU" sz="4000" b="1" smtClean="0">
                <a:solidFill>
                  <a:srgbClr val="C00000"/>
                </a:solidFill>
                <a:latin typeface="Times New Roman" pitchFamily="18" charset="0"/>
                <a:cs typeface="Times New Roman" pitchFamily="18" charset="0"/>
              </a:rPr>
              <a:t>Klasszikus rugalmasságon alapuló költségelemzés</a:t>
            </a:r>
          </a:p>
        </p:txBody>
      </p:sp>
      <p:sp>
        <p:nvSpPr>
          <p:cNvPr id="3075" name="Tartalom helye 2"/>
          <p:cNvSpPr>
            <a:spLocks noGrp="1"/>
          </p:cNvSpPr>
          <p:nvPr>
            <p:ph idx="1"/>
          </p:nvPr>
        </p:nvSpPr>
        <p:spPr>
          <a:xfrm>
            <a:off x="250825" y="1412875"/>
            <a:ext cx="8713788" cy="5445125"/>
          </a:xfrm>
        </p:spPr>
        <p:txBody>
          <a:bodyPr/>
          <a:lstStyle/>
          <a:p>
            <a:pPr>
              <a:buFontTx/>
              <a:buNone/>
              <a:defRPr/>
            </a:pPr>
            <a:r>
              <a:rPr lang="hu-HU" dirty="0" smtClean="0">
                <a:solidFill>
                  <a:srgbClr val="3333FF"/>
                </a:solidFill>
                <a:latin typeface="Times New Roman" pitchFamily="18" charset="0"/>
                <a:cs typeface="Times New Roman" pitchFamily="18" charset="0"/>
              </a:rPr>
              <a:t>A klasszikus flexibilis költségelemzés lehet:</a:t>
            </a:r>
          </a:p>
          <a:p>
            <a:pPr>
              <a:defRPr/>
            </a:pPr>
            <a:r>
              <a:rPr lang="hu-HU" dirty="0" smtClean="0">
                <a:solidFill>
                  <a:srgbClr val="3333FF"/>
                </a:solidFill>
                <a:latin typeface="Times New Roman" pitchFamily="18" charset="0"/>
                <a:cs typeface="Times New Roman" pitchFamily="18" charset="0"/>
              </a:rPr>
              <a:t>előretekintő költségvizsgálat: a rugalmasságon alapuló költségelemzés alkalmazása költségtervezésnél</a:t>
            </a:r>
          </a:p>
          <a:p>
            <a:pPr>
              <a:defRPr/>
            </a:pPr>
            <a:r>
              <a:rPr lang="hu-HU" dirty="0" smtClean="0">
                <a:solidFill>
                  <a:srgbClr val="3333FF"/>
                </a:solidFill>
                <a:latin typeface="Times New Roman" pitchFamily="18" charset="0"/>
                <a:cs typeface="Times New Roman" pitchFamily="18" charset="0"/>
              </a:rPr>
              <a:t>visszatekintő költségvizsgálat: a tárgyidőszaki költségeknek a leggyakoribb költségekkel való összehasonlítása és az eltérések vizsgálata</a:t>
            </a:r>
          </a:p>
          <a:p>
            <a:pPr marL="0" indent="0">
              <a:buFontTx/>
              <a:buNone/>
              <a:defRPr/>
            </a:pPr>
            <a:r>
              <a:rPr lang="hu-HU" dirty="0" smtClean="0">
                <a:solidFill>
                  <a:srgbClr val="3333FF"/>
                </a:solidFill>
                <a:latin typeface="Times New Roman" pitchFamily="18" charset="0"/>
                <a:cs typeface="Times New Roman" pitchFamily="18" charset="0"/>
              </a:rPr>
              <a:t>Az előretekintő költségvizsgálatot a költségek tervezésénél, a visszatekintő költségvizsgálatot a tárgyidőszaki költségek elemzésénél használjuk.</a:t>
            </a:r>
          </a:p>
          <a:p>
            <a:pPr>
              <a:buFontTx/>
              <a:buNone/>
              <a:defRPr/>
            </a:pPr>
            <a:endParaRPr lang="hu-HU" sz="2800" dirty="0">
              <a:solidFill>
                <a:srgbClr val="3333FF"/>
              </a:solidFill>
              <a:latin typeface="Times New Roman" pitchFamily="18" charset="0"/>
              <a:cs typeface="Times New Roman" pitchFamily="18" charset="0"/>
            </a:endParaRPr>
          </a:p>
        </p:txBody>
      </p:sp>
      <p:sp>
        <p:nvSpPr>
          <p:cNvPr id="15364" name="Dia számának helye 3"/>
          <p:cNvSpPr>
            <a:spLocks noGrp="1"/>
          </p:cNvSpPr>
          <p:nvPr>
            <p:ph type="sldNum" sz="quarter" idx="12"/>
          </p:nvPr>
        </p:nvSpPr>
        <p:spPr>
          <a:noFill/>
        </p:spPr>
        <p:txBody>
          <a:bodyPr/>
          <a:lstStyle/>
          <a:p>
            <a:fld id="{79ECB32E-74EE-4991-8DC7-90F0C3B4DD10}" type="slidenum">
              <a:rPr lang="hu-HU" altLang="hu-HU" smtClean="0"/>
              <a:pPr/>
              <a:t>12</a:t>
            </a:fld>
            <a:endParaRPr lang="hu-HU" altLang="hu-HU"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ím 1"/>
          <p:cNvSpPr>
            <a:spLocks noGrp="1"/>
          </p:cNvSpPr>
          <p:nvPr>
            <p:ph type="title"/>
          </p:nvPr>
        </p:nvSpPr>
        <p:spPr>
          <a:xfrm>
            <a:off x="0" y="0"/>
            <a:ext cx="9144000" cy="1196975"/>
          </a:xfrm>
        </p:spPr>
        <p:txBody>
          <a:bodyPr/>
          <a:lstStyle/>
          <a:p>
            <a:pPr eaLnBrk="1" hangingPunct="1"/>
            <a:r>
              <a:rPr lang="hu-HU" sz="4000" b="1" smtClean="0">
                <a:solidFill>
                  <a:srgbClr val="C00000"/>
                </a:solidFill>
                <a:latin typeface="Times New Roman" pitchFamily="18" charset="0"/>
                <a:cs typeface="Times New Roman" pitchFamily="18" charset="0"/>
              </a:rPr>
              <a:t>Jelölések a rugalmasságon alapuló költségelemzésnél</a:t>
            </a:r>
            <a:endParaRPr lang="hu-HU" altLang="hu-HU" sz="4000" b="1" smtClean="0">
              <a:solidFill>
                <a:srgbClr val="C00000"/>
              </a:solidFill>
              <a:latin typeface="Times New Roman" pitchFamily="18" charset="0"/>
              <a:cs typeface="Times New Roman" pitchFamily="18" charset="0"/>
            </a:endParaRPr>
          </a:p>
        </p:txBody>
      </p:sp>
      <p:sp>
        <p:nvSpPr>
          <p:cNvPr id="16387" name="Tartalom helye 2"/>
          <p:cNvSpPr>
            <a:spLocks noGrp="1"/>
          </p:cNvSpPr>
          <p:nvPr>
            <p:ph idx="1"/>
          </p:nvPr>
        </p:nvSpPr>
        <p:spPr>
          <a:xfrm>
            <a:off x="250825" y="2060575"/>
            <a:ext cx="8713788" cy="4797425"/>
          </a:xfrm>
        </p:spPr>
        <p:txBody>
          <a:bodyPr/>
          <a:lstStyle/>
          <a:p>
            <a:r>
              <a:rPr lang="hu-HU" sz="2400" smtClean="0">
                <a:solidFill>
                  <a:srgbClr val="3333FF"/>
                </a:solidFill>
                <a:latin typeface="Times New Roman" pitchFamily="18" charset="0"/>
                <a:cs typeface="Times New Roman" pitchFamily="18" charset="0"/>
              </a:rPr>
              <a:t>r: reagálási fok</a:t>
            </a:r>
          </a:p>
          <a:p>
            <a:r>
              <a:rPr lang="hu-HU" sz="2400" smtClean="0">
                <a:solidFill>
                  <a:srgbClr val="3333FF"/>
                </a:solidFill>
                <a:latin typeface="Times New Roman" pitchFamily="18" charset="0"/>
                <a:cs typeface="Times New Roman" pitchFamily="18" charset="0"/>
              </a:rPr>
              <a:t>K</a:t>
            </a:r>
            <a:r>
              <a:rPr lang="hu-HU" sz="2400" baseline="30000" smtClean="0">
                <a:solidFill>
                  <a:srgbClr val="3333FF"/>
                </a:solidFill>
                <a:latin typeface="Times New Roman" pitchFamily="18" charset="0"/>
                <a:cs typeface="Times New Roman" pitchFamily="18" charset="0"/>
              </a:rPr>
              <a:t>0</a:t>
            </a:r>
            <a:r>
              <a:rPr lang="hu-HU" sz="2400" smtClean="0">
                <a:solidFill>
                  <a:srgbClr val="3333FF"/>
                </a:solidFill>
                <a:latin typeface="Times New Roman" pitchFamily="18" charset="0"/>
                <a:cs typeface="Times New Roman" pitchFamily="18" charset="0"/>
              </a:rPr>
              <a:t>: bázis költség</a:t>
            </a:r>
          </a:p>
          <a:p>
            <a:r>
              <a:rPr lang="hu-HU" sz="2400" smtClean="0">
                <a:solidFill>
                  <a:srgbClr val="3333FF"/>
                </a:solidFill>
                <a:latin typeface="Times New Roman" pitchFamily="18" charset="0"/>
                <a:cs typeface="Times New Roman" pitchFamily="18" charset="0"/>
              </a:rPr>
              <a:t>K</a:t>
            </a:r>
            <a:r>
              <a:rPr lang="hu-HU" sz="2400" baseline="-25000" smtClean="0">
                <a:solidFill>
                  <a:srgbClr val="3333FF"/>
                </a:solidFill>
                <a:latin typeface="Times New Roman" pitchFamily="18" charset="0"/>
                <a:cs typeface="Times New Roman" pitchFamily="18" charset="0"/>
              </a:rPr>
              <a:t>R</a:t>
            </a:r>
            <a:r>
              <a:rPr lang="hu-HU" sz="2400" smtClean="0">
                <a:solidFill>
                  <a:srgbClr val="3333FF"/>
                </a:solidFill>
                <a:latin typeface="Times New Roman" pitchFamily="18" charset="0"/>
                <a:cs typeface="Times New Roman" pitchFamily="18" charset="0"/>
              </a:rPr>
              <a:t>: műszakilag-gazdaságilag indokolt költség</a:t>
            </a:r>
          </a:p>
          <a:p>
            <a:r>
              <a:rPr lang="hu-HU" sz="2400" smtClean="0">
                <a:solidFill>
                  <a:srgbClr val="3333FF"/>
                </a:solidFill>
                <a:latin typeface="Times New Roman" pitchFamily="18" charset="0"/>
                <a:cs typeface="Times New Roman" pitchFamily="18" charset="0"/>
              </a:rPr>
              <a:t>V: a költségjellemző változását kifejező dinamikus viszonyszám, amelynek tartalma:</a:t>
            </a:r>
          </a:p>
          <a:p>
            <a:pPr lvl="1"/>
            <a:r>
              <a:rPr lang="hu-HU" sz="2000" smtClean="0">
                <a:solidFill>
                  <a:srgbClr val="3333FF"/>
                </a:solidFill>
                <a:latin typeface="Times New Roman" pitchFamily="18" charset="0"/>
                <a:cs typeface="Times New Roman" pitchFamily="18" charset="0"/>
              </a:rPr>
              <a:t>visszatekintő költségelemzésnél V= J</a:t>
            </a:r>
            <a:r>
              <a:rPr lang="hu-HU" sz="2000" baseline="30000" smtClean="0">
                <a:solidFill>
                  <a:srgbClr val="3333FF"/>
                </a:solidFill>
                <a:latin typeface="Times New Roman" pitchFamily="18" charset="0"/>
                <a:cs typeface="Times New Roman" pitchFamily="18" charset="0"/>
              </a:rPr>
              <a:t>1</a:t>
            </a:r>
            <a:r>
              <a:rPr lang="hu-HU" sz="2000" smtClean="0">
                <a:solidFill>
                  <a:srgbClr val="3333FF"/>
                </a:solidFill>
                <a:latin typeface="Times New Roman" pitchFamily="18" charset="0"/>
                <a:cs typeface="Times New Roman" pitchFamily="18" charset="0"/>
              </a:rPr>
              <a:t>/ J</a:t>
            </a:r>
            <a:r>
              <a:rPr lang="hu-HU" sz="2000" baseline="30000" smtClean="0">
                <a:solidFill>
                  <a:srgbClr val="3333FF"/>
                </a:solidFill>
                <a:latin typeface="Times New Roman" pitchFamily="18" charset="0"/>
                <a:cs typeface="Times New Roman" pitchFamily="18" charset="0"/>
              </a:rPr>
              <a:t>0</a:t>
            </a:r>
            <a:endParaRPr lang="hu-HU" sz="2000" smtClean="0">
              <a:solidFill>
                <a:srgbClr val="3333FF"/>
              </a:solidFill>
              <a:latin typeface="Times New Roman" pitchFamily="18" charset="0"/>
              <a:cs typeface="Times New Roman" pitchFamily="18" charset="0"/>
            </a:endParaRPr>
          </a:p>
          <a:p>
            <a:pPr lvl="1"/>
            <a:r>
              <a:rPr lang="hu-HU" sz="2000" smtClean="0">
                <a:solidFill>
                  <a:srgbClr val="3333FF"/>
                </a:solidFill>
                <a:latin typeface="Times New Roman" pitchFamily="18" charset="0"/>
                <a:cs typeface="Times New Roman" pitchFamily="18" charset="0"/>
              </a:rPr>
              <a:t>előretekintő költségtervezésnél V= J</a:t>
            </a:r>
            <a:r>
              <a:rPr lang="hu-HU" sz="2000" baseline="30000" smtClean="0">
                <a:solidFill>
                  <a:srgbClr val="3333FF"/>
                </a:solidFill>
                <a:latin typeface="Times New Roman" pitchFamily="18" charset="0"/>
                <a:cs typeface="Times New Roman" pitchFamily="18" charset="0"/>
              </a:rPr>
              <a:t>t1</a:t>
            </a:r>
            <a:r>
              <a:rPr lang="hu-HU" sz="2000" smtClean="0">
                <a:solidFill>
                  <a:srgbClr val="3333FF"/>
                </a:solidFill>
                <a:latin typeface="Times New Roman" pitchFamily="18" charset="0"/>
                <a:cs typeface="Times New Roman" pitchFamily="18" charset="0"/>
              </a:rPr>
              <a:t>/ J</a:t>
            </a:r>
            <a:r>
              <a:rPr lang="hu-HU" sz="2000" baseline="30000" smtClean="0">
                <a:solidFill>
                  <a:srgbClr val="3333FF"/>
                </a:solidFill>
                <a:latin typeface="Times New Roman" pitchFamily="18" charset="0"/>
                <a:cs typeface="Times New Roman" pitchFamily="18" charset="0"/>
              </a:rPr>
              <a:t>0</a:t>
            </a:r>
            <a:endParaRPr lang="hu-HU" sz="2000" smtClean="0">
              <a:solidFill>
                <a:srgbClr val="3333FF"/>
              </a:solidFill>
              <a:latin typeface="Times New Roman" pitchFamily="18" charset="0"/>
              <a:cs typeface="Times New Roman" pitchFamily="18" charset="0"/>
            </a:endParaRPr>
          </a:p>
          <a:p>
            <a:r>
              <a:rPr lang="hu-HU" sz="2400" smtClean="0">
                <a:solidFill>
                  <a:srgbClr val="3333FF"/>
                </a:solidFill>
                <a:latin typeface="Times New Roman" pitchFamily="18" charset="0"/>
                <a:cs typeface="Times New Roman" pitchFamily="18" charset="0"/>
              </a:rPr>
              <a:t>J</a:t>
            </a:r>
            <a:r>
              <a:rPr lang="hu-HU" sz="2400" baseline="30000" smtClean="0">
                <a:solidFill>
                  <a:srgbClr val="3333FF"/>
                </a:solidFill>
                <a:latin typeface="Times New Roman" pitchFamily="18" charset="0"/>
                <a:cs typeface="Times New Roman" pitchFamily="18" charset="0"/>
              </a:rPr>
              <a:t>1</a:t>
            </a:r>
            <a:r>
              <a:rPr lang="hu-HU" sz="2400" smtClean="0">
                <a:solidFill>
                  <a:srgbClr val="3333FF"/>
                </a:solidFill>
                <a:latin typeface="Times New Roman" pitchFamily="18" charset="0"/>
                <a:cs typeface="Times New Roman" pitchFamily="18" charset="0"/>
              </a:rPr>
              <a:t>: költségjellemző értéke, visszatekintő költségelemzésnél a tárgyidőszaki költségjellemző, előretekintő költségtervezésnél a tervezett költségjellemző)</a:t>
            </a:r>
          </a:p>
          <a:p>
            <a:r>
              <a:rPr lang="hu-HU" sz="2400" smtClean="0">
                <a:solidFill>
                  <a:srgbClr val="3333FF"/>
                </a:solidFill>
                <a:latin typeface="Times New Roman" pitchFamily="18" charset="0"/>
                <a:cs typeface="Times New Roman" pitchFamily="18" charset="0"/>
              </a:rPr>
              <a:t>v: a költségjellemző változásának az 1-től való eltérése=V-1</a:t>
            </a:r>
          </a:p>
          <a:p>
            <a:endParaRPr lang="hu-HU" sz="2600" smtClean="0">
              <a:solidFill>
                <a:srgbClr val="3333FF"/>
              </a:solidFill>
              <a:latin typeface="Times New Roman" pitchFamily="18" charset="0"/>
              <a:cs typeface="Times New Roman" pitchFamily="18" charset="0"/>
            </a:endParaRPr>
          </a:p>
        </p:txBody>
      </p:sp>
      <p:sp>
        <p:nvSpPr>
          <p:cNvPr id="16388" name="Dia számának helye 3"/>
          <p:cNvSpPr>
            <a:spLocks noGrp="1"/>
          </p:cNvSpPr>
          <p:nvPr>
            <p:ph type="sldNum" sz="quarter" idx="12"/>
          </p:nvPr>
        </p:nvSpPr>
        <p:spPr>
          <a:noFill/>
        </p:spPr>
        <p:txBody>
          <a:bodyPr/>
          <a:lstStyle/>
          <a:p>
            <a:fld id="{45FE0CD1-78CA-4E43-8A61-D1C640C7723C}" type="slidenum">
              <a:rPr lang="hu-HU" altLang="hu-HU" smtClean="0"/>
              <a:pPr/>
              <a:t>13</a:t>
            </a:fld>
            <a:endParaRPr lang="hu-HU" altLang="hu-HU" smtClean="0"/>
          </a:p>
        </p:txBody>
      </p:sp>
      <p:pic>
        <p:nvPicPr>
          <p:cNvPr id="16389" name="Kép 4" descr="[image]"/>
          <p:cNvPicPr>
            <a:picLocks noChangeAspect="1" noChangeArrowheads="1"/>
          </p:cNvPicPr>
          <p:nvPr/>
        </p:nvPicPr>
        <p:blipFill>
          <a:blip r:embed="rId2" cstate="print"/>
          <a:srcRect/>
          <a:stretch>
            <a:fillRect/>
          </a:stretch>
        </p:blipFill>
        <p:spPr bwMode="auto">
          <a:xfrm>
            <a:off x="3635375" y="1341438"/>
            <a:ext cx="1657350" cy="574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ím 1"/>
          <p:cNvSpPr>
            <a:spLocks noGrp="1"/>
          </p:cNvSpPr>
          <p:nvPr>
            <p:ph type="title"/>
          </p:nvPr>
        </p:nvSpPr>
        <p:spPr>
          <a:xfrm>
            <a:off x="0" y="0"/>
            <a:ext cx="9144000" cy="1196975"/>
          </a:xfrm>
        </p:spPr>
        <p:txBody>
          <a:bodyPr/>
          <a:lstStyle/>
          <a:p>
            <a:pPr eaLnBrk="1" hangingPunct="1"/>
            <a:r>
              <a:rPr lang="hu-HU" sz="3600" b="1" smtClean="0">
                <a:solidFill>
                  <a:srgbClr val="C00000"/>
                </a:solidFill>
                <a:latin typeface="Times New Roman" pitchFamily="18" charset="0"/>
                <a:cs typeface="Times New Roman" pitchFamily="18" charset="0"/>
              </a:rPr>
              <a:t>A rugalmasságon alapuló költségelemzésnél meghatározható eltérések</a:t>
            </a:r>
            <a:endParaRPr lang="hu-HU" altLang="hu-HU" sz="3600" b="1" smtClean="0">
              <a:solidFill>
                <a:srgbClr val="C00000"/>
              </a:solidFill>
              <a:latin typeface="Times New Roman" pitchFamily="18" charset="0"/>
              <a:cs typeface="Times New Roman" pitchFamily="18" charset="0"/>
            </a:endParaRPr>
          </a:p>
        </p:txBody>
      </p:sp>
      <p:sp>
        <p:nvSpPr>
          <p:cNvPr id="17411" name="Tartalom helye 2"/>
          <p:cNvSpPr>
            <a:spLocks noGrp="1"/>
          </p:cNvSpPr>
          <p:nvPr>
            <p:ph idx="1"/>
          </p:nvPr>
        </p:nvSpPr>
        <p:spPr>
          <a:xfrm>
            <a:off x="468313" y="1484313"/>
            <a:ext cx="8280400" cy="5040312"/>
          </a:xfrm>
        </p:spPr>
        <p:txBody>
          <a:bodyPr/>
          <a:lstStyle/>
          <a:p>
            <a:r>
              <a:rPr lang="hu-HU" sz="2400" smtClean="0">
                <a:solidFill>
                  <a:srgbClr val="3333FF"/>
                </a:solidFill>
                <a:latin typeface="Times New Roman" pitchFamily="18" charset="0"/>
                <a:cs typeface="Times New Roman" pitchFamily="18" charset="0"/>
              </a:rPr>
              <a:t>Szükségszerű (indokolt) eltérés 1</a:t>
            </a:r>
          </a:p>
          <a:p>
            <a:endParaRPr lang="hu-HU" sz="2400" smtClean="0">
              <a:solidFill>
                <a:srgbClr val="3333FF"/>
              </a:solidFill>
              <a:latin typeface="Times New Roman" pitchFamily="18" charset="0"/>
              <a:cs typeface="Times New Roman" pitchFamily="18" charset="0"/>
            </a:endParaRPr>
          </a:p>
          <a:p>
            <a:r>
              <a:rPr lang="hu-HU" sz="2400" smtClean="0">
                <a:solidFill>
                  <a:srgbClr val="3333FF"/>
                </a:solidFill>
                <a:latin typeface="Times New Roman" pitchFamily="18" charset="0"/>
                <a:cs typeface="Times New Roman" pitchFamily="18" charset="0"/>
              </a:rPr>
              <a:t> Szükségszerű (indokolt) eltérés 2 </a:t>
            </a:r>
          </a:p>
          <a:p>
            <a:endParaRPr lang="hu-HU" sz="2400" smtClean="0">
              <a:solidFill>
                <a:srgbClr val="3333FF"/>
              </a:solidFill>
              <a:latin typeface="Times New Roman" pitchFamily="18" charset="0"/>
              <a:cs typeface="Times New Roman" pitchFamily="18" charset="0"/>
            </a:endParaRPr>
          </a:p>
          <a:p>
            <a:r>
              <a:rPr lang="hu-HU" sz="2400" smtClean="0">
                <a:solidFill>
                  <a:srgbClr val="3333FF"/>
                </a:solidFill>
                <a:latin typeface="Times New Roman" pitchFamily="18" charset="0"/>
                <a:cs typeface="Times New Roman" pitchFamily="18" charset="0"/>
              </a:rPr>
              <a:t>Egyéb eltérés </a:t>
            </a:r>
          </a:p>
          <a:p>
            <a:endParaRPr lang="hu-HU" sz="2400" smtClean="0">
              <a:solidFill>
                <a:srgbClr val="3333FF"/>
              </a:solidFill>
              <a:latin typeface="Times New Roman" pitchFamily="18" charset="0"/>
              <a:cs typeface="Times New Roman" pitchFamily="18" charset="0"/>
            </a:endParaRPr>
          </a:p>
          <a:p>
            <a:r>
              <a:rPr lang="hu-HU" sz="2400" smtClean="0">
                <a:solidFill>
                  <a:srgbClr val="3333FF"/>
                </a:solidFill>
                <a:latin typeface="Times New Roman" pitchFamily="18" charset="0"/>
                <a:cs typeface="Times New Roman" pitchFamily="18" charset="0"/>
              </a:rPr>
              <a:t>K</a:t>
            </a:r>
            <a:r>
              <a:rPr lang="hu-HU" sz="2400" baseline="30000" smtClean="0">
                <a:solidFill>
                  <a:srgbClr val="3333FF"/>
                </a:solidFill>
                <a:latin typeface="Times New Roman" pitchFamily="18" charset="0"/>
                <a:cs typeface="Times New Roman" pitchFamily="18" charset="0"/>
              </a:rPr>
              <a:t>1</a:t>
            </a:r>
            <a:r>
              <a:rPr lang="hu-HU" sz="2400" smtClean="0">
                <a:solidFill>
                  <a:srgbClr val="3333FF"/>
                </a:solidFill>
                <a:latin typeface="Times New Roman" pitchFamily="18" charset="0"/>
                <a:cs typeface="Times New Roman" pitchFamily="18" charset="0"/>
              </a:rPr>
              <a:t>: tényleges költség</a:t>
            </a:r>
          </a:p>
          <a:p>
            <a:r>
              <a:rPr lang="hu-HU" sz="2400" smtClean="0">
                <a:solidFill>
                  <a:srgbClr val="3333FF"/>
                </a:solidFill>
                <a:latin typeface="Times New Roman" pitchFamily="18" charset="0"/>
                <a:cs typeface="Times New Roman" pitchFamily="18" charset="0"/>
              </a:rPr>
              <a:t>K</a:t>
            </a:r>
            <a:r>
              <a:rPr lang="hu-HU" sz="2400" baseline="30000" smtClean="0">
                <a:solidFill>
                  <a:srgbClr val="3333FF"/>
                </a:solidFill>
                <a:latin typeface="Times New Roman" pitchFamily="18" charset="0"/>
                <a:cs typeface="Times New Roman" pitchFamily="18" charset="0"/>
              </a:rPr>
              <a:t>t</a:t>
            </a:r>
            <a:r>
              <a:rPr lang="hu-HU" sz="2400" baseline="-25000" smtClean="0">
                <a:solidFill>
                  <a:srgbClr val="3333FF"/>
                </a:solidFill>
                <a:latin typeface="Times New Roman" pitchFamily="18" charset="0"/>
                <a:cs typeface="Times New Roman" pitchFamily="18" charset="0"/>
              </a:rPr>
              <a:t>R</a:t>
            </a:r>
            <a:r>
              <a:rPr lang="hu-HU" sz="2400" smtClean="0">
                <a:solidFill>
                  <a:srgbClr val="3333FF"/>
                </a:solidFill>
                <a:latin typeface="Times New Roman" pitchFamily="18" charset="0"/>
                <a:cs typeface="Times New Roman" pitchFamily="18" charset="0"/>
              </a:rPr>
              <a:t>: tervezett költségjellemzőkkel meghatározott indokolt költség</a:t>
            </a:r>
          </a:p>
          <a:p>
            <a:r>
              <a:rPr lang="hu-HU" sz="2400" smtClean="0">
                <a:solidFill>
                  <a:srgbClr val="3333FF"/>
                </a:solidFill>
                <a:latin typeface="Times New Roman" pitchFamily="18" charset="0"/>
                <a:cs typeface="Times New Roman" pitchFamily="18" charset="0"/>
              </a:rPr>
              <a:t>K</a:t>
            </a:r>
            <a:r>
              <a:rPr lang="hu-HU" sz="2400" baseline="30000" smtClean="0">
                <a:solidFill>
                  <a:srgbClr val="3333FF"/>
                </a:solidFill>
                <a:latin typeface="Times New Roman" pitchFamily="18" charset="0"/>
                <a:cs typeface="Times New Roman" pitchFamily="18" charset="0"/>
              </a:rPr>
              <a:t>1</a:t>
            </a:r>
            <a:r>
              <a:rPr lang="hu-HU" sz="2400" baseline="-25000" smtClean="0">
                <a:solidFill>
                  <a:srgbClr val="3333FF"/>
                </a:solidFill>
                <a:latin typeface="Times New Roman" pitchFamily="18" charset="0"/>
                <a:cs typeface="Times New Roman" pitchFamily="18" charset="0"/>
              </a:rPr>
              <a:t>R</a:t>
            </a:r>
            <a:r>
              <a:rPr lang="hu-HU" sz="2400" smtClean="0">
                <a:solidFill>
                  <a:srgbClr val="3333FF"/>
                </a:solidFill>
                <a:latin typeface="Times New Roman" pitchFamily="18" charset="0"/>
                <a:cs typeface="Times New Roman" pitchFamily="18" charset="0"/>
              </a:rPr>
              <a:t>: tényleges költségjellemzőkkel meghatározott indokolt költség</a:t>
            </a:r>
          </a:p>
        </p:txBody>
      </p:sp>
      <p:sp>
        <p:nvSpPr>
          <p:cNvPr id="17412" name="Dia számának helye 3"/>
          <p:cNvSpPr>
            <a:spLocks noGrp="1"/>
          </p:cNvSpPr>
          <p:nvPr>
            <p:ph type="sldNum" sz="quarter" idx="12"/>
          </p:nvPr>
        </p:nvSpPr>
        <p:spPr>
          <a:noFill/>
        </p:spPr>
        <p:txBody>
          <a:bodyPr/>
          <a:lstStyle/>
          <a:p>
            <a:fld id="{3FB3700A-AD6E-487F-83A8-3D3EF63B6A9E}" type="slidenum">
              <a:rPr lang="hu-HU" altLang="hu-HU" smtClean="0"/>
              <a:pPr/>
              <a:t>14</a:t>
            </a:fld>
            <a:endParaRPr lang="hu-HU" altLang="hu-HU" smtClean="0"/>
          </a:p>
        </p:txBody>
      </p:sp>
      <p:pic>
        <p:nvPicPr>
          <p:cNvPr id="17413" name="Kép 5" descr="[image]"/>
          <p:cNvPicPr>
            <a:picLocks noChangeAspect="1" noChangeArrowheads="1"/>
          </p:cNvPicPr>
          <p:nvPr/>
        </p:nvPicPr>
        <p:blipFill>
          <a:blip r:embed="rId2" cstate="print"/>
          <a:srcRect/>
          <a:stretch>
            <a:fillRect/>
          </a:stretch>
        </p:blipFill>
        <p:spPr bwMode="auto">
          <a:xfrm>
            <a:off x="5651500" y="1557338"/>
            <a:ext cx="1512888" cy="358775"/>
          </a:xfrm>
          <a:prstGeom prst="rect">
            <a:avLst/>
          </a:prstGeom>
          <a:noFill/>
          <a:ln w="9525">
            <a:noFill/>
            <a:miter lim="800000"/>
            <a:headEnd/>
            <a:tailEnd/>
          </a:ln>
        </p:spPr>
      </p:pic>
      <p:pic>
        <p:nvPicPr>
          <p:cNvPr id="17414" name="Kép 6" descr="[image]"/>
          <p:cNvPicPr>
            <a:picLocks noChangeAspect="1" noChangeArrowheads="1"/>
          </p:cNvPicPr>
          <p:nvPr/>
        </p:nvPicPr>
        <p:blipFill>
          <a:blip r:embed="rId3" cstate="print"/>
          <a:srcRect/>
          <a:stretch>
            <a:fillRect/>
          </a:stretch>
        </p:blipFill>
        <p:spPr bwMode="auto">
          <a:xfrm>
            <a:off x="5651500" y="2349500"/>
            <a:ext cx="1298575" cy="417513"/>
          </a:xfrm>
          <a:prstGeom prst="rect">
            <a:avLst/>
          </a:prstGeom>
          <a:noFill/>
          <a:ln w="9525">
            <a:noFill/>
            <a:miter lim="800000"/>
            <a:headEnd/>
            <a:tailEnd/>
          </a:ln>
        </p:spPr>
      </p:pic>
      <p:pic>
        <p:nvPicPr>
          <p:cNvPr id="17415" name="Kép 7" descr="[image]"/>
          <p:cNvPicPr>
            <a:picLocks noChangeAspect="1" noChangeArrowheads="1"/>
          </p:cNvPicPr>
          <p:nvPr/>
        </p:nvPicPr>
        <p:blipFill>
          <a:blip r:embed="rId4" cstate="print"/>
          <a:srcRect/>
          <a:stretch>
            <a:fillRect/>
          </a:stretch>
        </p:blipFill>
        <p:spPr bwMode="auto">
          <a:xfrm>
            <a:off x="3419475" y="3213100"/>
            <a:ext cx="1296988" cy="431800"/>
          </a:xfrm>
          <a:prstGeom prst="rect">
            <a:avLst/>
          </a:prstGeom>
          <a:noFill/>
          <a:ln w="9525">
            <a:noFill/>
            <a:miter lim="800000"/>
            <a:headEnd/>
            <a:tailEnd/>
          </a:ln>
        </p:spPr>
      </p:pic>
      <p:pic>
        <p:nvPicPr>
          <p:cNvPr id="17416" name="Kép 8" descr="[image]"/>
          <p:cNvPicPr>
            <a:picLocks noChangeAspect="1" noChangeArrowheads="1"/>
          </p:cNvPicPr>
          <p:nvPr/>
        </p:nvPicPr>
        <p:blipFill>
          <a:blip r:embed="rId5" cstate="print"/>
          <a:srcRect/>
          <a:stretch>
            <a:fillRect/>
          </a:stretch>
        </p:blipFill>
        <p:spPr bwMode="auto">
          <a:xfrm>
            <a:off x="6227763" y="3644900"/>
            <a:ext cx="1944687"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ím 1"/>
          <p:cNvSpPr>
            <a:spLocks noGrp="1"/>
          </p:cNvSpPr>
          <p:nvPr>
            <p:ph type="title"/>
          </p:nvPr>
        </p:nvSpPr>
        <p:spPr>
          <a:xfrm>
            <a:off x="0" y="0"/>
            <a:ext cx="9144000" cy="981075"/>
          </a:xfrm>
        </p:spPr>
        <p:txBody>
          <a:bodyPr/>
          <a:lstStyle/>
          <a:p>
            <a:pPr eaLnBrk="1" hangingPunct="1"/>
            <a:r>
              <a:rPr lang="hu-HU" sz="4000" b="1" smtClean="0">
                <a:solidFill>
                  <a:srgbClr val="C00000"/>
                </a:solidFill>
                <a:latin typeface="Times New Roman" pitchFamily="18" charset="0"/>
                <a:cs typeface="Times New Roman" pitchFamily="18" charset="0"/>
              </a:rPr>
              <a:t>Az általános (állandó) költségek elemzése</a:t>
            </a:r>
            <a:endParaRPr lang="hu-HU" altLang="hu-HU" sz="4000" b="1" smtClean="0">
              <a:solidFill>
                <a:srgbClr val="C00000"/>
              </a:solidFill>
              <a:latin typeface="Times New Roman" pitchFamily="18" charset="0"/>
              <a:cs typeface="Times New Roman" pitchFamily="18" charset="0"/>
            </a:endParaRPr>
          </a:p>
        </p:txBody>
      </p:sp>
      <p:sp>
        <p:nvSpPr>
          <p:cNvPr id="18435" name="Tartalom helye 2"/>
          <p:cNvSpPr>
            <a:spLocks noGrp="1"/>
          </p:cNvSpPr>
          <p:nvPr>
            <p:ph idx="1"/>
          </p:nvPr>
        </p:nvSpPr>
        <p:spPr>
          <a:xfrm>
            <a:off x="250825" y="1268413"/>
            <a:ext cx="8713788" cy="5589587"/>
          </a:xfrm>
        </p:spPr>
        <p:txBody>
          <a:bodyPr/>
          <a:lstStyle/>
          <a:p>
            <a:r>
              <a:rPr lang="hu-HU" smtClean="0">
                <a:solidFill>
                  <a:srgbClr val="3333FF"/>
                </a:solidFill>
                <a:latin typeface="Times New Roman" pitchFamily="18" charset="0"/>
                <a:cs typeface="Times New Roman" pitchFamily="18" charset="0"/>
              </a:rPr>
              <a:t>Állandó költségeken azokat a költségeket értjük, amelyeket az előállított termékekhez közvetlenül nem rendelhetünk hozzá, azaz nem a termék önköltségét növelő, hanem az üzemi (üzleti) tevékenység eredményét csökkentő tényezők.</a:t>
            </a:r>
          </a:p>
          <a:p>
            <a:r>
              <a:rPr lang="hu-HU" smtClean="0">
                <a:solidFill>
                  <a:srgbClr val="3333FF"/>
                </a:solidFill>
                <a:latin typeface="Times New Roman" pitchFamily="18" charset="0"/>
                <a:cs typeface="Times New Roman" pitchFamily="18" charset="0"/>
              </a:rPr>
              <a:t>Mivel az előállított termékekkel közvetlenül nincsenek összefüggésben, így a korábban ismertetett elemzési módszerek (költségfüggvények) e területen csak esetlegesen alkalmazhatók.</a:t>
            </a:r>
            <a:endParaRPr lang="hu-HU" sz="2800" smtClean="0">
              <a:solidFill>
                <a:srgbClr val="3333FF"/>
              </a:solidFill>
              <a:latin typeface="Times New Roman" pitchFamily="18" charset="0"/>
              <a:cs typeface="Times New Roman" pitchFamily="18" charset="0"/>
            </a:endParaRPr>
          </a:p>
        </p:txBody>
      </p:sp>
      <p:sp>
        <p:nvSpPr>
          <p:cNvPr id="18436" name="Dia számának helye 3"/>
          <p:cNvSpPr>
            <a:spLocks noGrp="1"/>
          </p:cNvSpPr>
          <p:nvPr>
            <p:ph type="sldNum" sz="quarter" idx="12"/>
          </p:nvPr>
        </p:nvSpPr>
        <p:spPr>
          <a:noFill/>
        </p:spPr>
        <p:txBody>
          <a:bodyPr/>
          <a:lstStyle/>
          <a:p>
            <a:fld id="{0AFE2376-589D-4D4E-9695-A4E026D1686B}" type="slidenum">
              <a:rPr lang="hu-HU" altLang="hu-HU" smtClean="0"/>
              <a:pPr/>
              <a:t>15</a:t>
            </a:fld>
            <a:endParaRPr lang="hu-HU" altLang="hu-HU"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ím 1"/>
          <p:cNvSpPr>
            <a:spLocks noGrp="1"/>
          </p:cNvSpPr>
          <p:nvPr>
            <p:ph type="title"/>
          </p:nvPr>
        </p:nvSpPr>
        <p:spPr>
          <a:xfrm>
            <a:off x="0" y="0"/>
            <a:ext cx="9144000" cy="981075"/>
          </a:xfrm>
        </p:spPr>
        <p:txBody>
          <a:bodyPr/>
          <a:lstStyle/>
          <a:p>
            <a:pPr eaLnBrk="1" hangingPunct="1"/>
            <a:r>
              <a:rPr lang="hu-HU" sz="4000" b="1" smtClean="0">
                <a:solidFill>
                  <a:srgbClr val="C00000"/>
                </a:solidFill>
                <a:latin typeface="Times New Roman" pitchFamily="18" charset="0"/>
                <a:cs typeface="Times New Roman" pitchFamily="18" charset="0"/>
              </a:rPr>
              <a:t>Az általános költségek elemzése</a:t>
            </a:r>
            <a:endParaRPr lang="hu-HU" altLang="hu-HU" sz="4000" b="1" smtClean="0">
              <a:solidFill>
                <a:srgbClr val="C00000"/>
              </a:solidFill>
              <a:latin typeface="Times New Roman" pitchFamily="18" charset="0"/>
              <a:cs typeface="Times New Roman" pitchFamily="18" charset="0"/>
            </a:endParaRPr>
          </a:p>
        </p:txBody>
      </p:sp>
      <p:sp>
        <p:nvSpPr>
          <p:cNvPr id="19459" name="Tartalom helye 2"/>
          <p:cNvSpPr>
            <a:spLocks noGrp="1"/>
          </p:cNvSpPr>
          <p:nvPr>
            <p:ph idx="1"/>
          </p:nvPr>
        </p:nvSpPr>
        <p:spPr>
          <a:xfrm>
            <a:off x="250825" y="1268413"/>
            <a:ext cx="8713788" cy="5589587"/>
          </a:xfrm>
        </p:spPr>
        <p:txBody>
          <a:bodyPr/>
          <a:lstStyle/>
          <a:p>
            <a:r>
              <a:rPr lang="hu-HU" smtClean="0">
                <a:solidFill>
                  <a:srgbClr val="3333FF"/>
                </a:solidFill>
                <a:latin typeface="Times New Roman" pitchFamily="18" charset="0"/>
                <a:cs typeface="Times New Roman" pitchFamily="18" charset="0"/>
              </a:rPr>
              <a:t>A termelés racionalizálására irányuló törekvések miatt, az általános költségek részaránya a vállalkozások összes költségéhez viszonyítva egyre jelentős tételt képez.</a:t>
            </a:r>
          </a:p>
          <a:p>
            <a:r>
              <a:rPr lang="hu-HU" smtClean="0">
                <a:solidFill>
                  <a:srgbClr val="3333FF"/>
                </a:solidFill>
                <a:latin typeface="Times New Roman" pitchFamily="18" charset="0"/>
                <a:cs typeface="Times New Roman" pitchFamily="18" charset="0"/>
              </a:rPr>
              <a:t>Mindez szükségessé teszi az általános költségeknek a vállalkozások költséggazdálkodási körébe történő tudatos bevonását és elemzését.</a:t>
            </a:r>
          </a:p>
        </p:txBody>
      </p:sp>
      <p:sp>
        <p:nvSpPr>
          <p:cNvPr id="19460" name="Dia számának helye 3"/>
          <p:cNvSpPr>
            <a:spLocks noGrp="1"/>
          </p:cNvSpPr>
          <p:nvPr>
            <p:ph type="sldNum" sz="quarter" idx="12"/>
          </p:nvPr>
        </p:nvSpPr>
        <p:spPr>
          <a:noFill/>
        </p:spPr>
        <p:txBody>
          <a:bodyPr/>
          <a:lstStyle/>
          <a:p>
            <a:fld id="{FA6F65CB-58A5-45C5-AE68-81319CE49E5E}" type="slidenum">
              <a:rPr lang="hu-HU" altLang="hu-HU" smtClean="0"/>
              <a:pPr/>
              <a:t>16</a:t>
            </a:fld>
            <a:endParaRPr lang="hu-HU" altLang="hu-HU"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ím 1"/>
          <p:cNvSpPr>
            <a:spLocks noGrp="1"/>
          </p:cNvSpPr>
          <p:nvPr>
            <p:ph type="title"/>
          </p:nvPr>
        </p:nvSpPr>
        <p:spPr>
          <a:xfrm>
            <a:off x="0" y="0"/>
            <a:ext cx="9144000" cy="1125538"/>
          </a:xfrm>
        </p:spPr>
        <p:txBody>
          <a:bodyPr/>
          <a:lstStyle/>
          <a:p>
            <a:pPr eaLnBrk="1" hangingPunct="1"/>
            <a:r>
              <a:rPr lang="hu-HU" sz="4000" b="1" smtClean="0">
                <a:solidFill>
                  <a:srgbClr val="C00000"/>
                </a:solidFill>
                <a:latin typeface="Times New Roman" pitchFamily="18" charset="0"/>
                <a:cs typeface="Times New Roman" pitchFamily="18" charset="0"/>
              </a:rPr>
              <a:t>Az általános költségek tervezésének, elemzésének módszerei</a:t>
            </a:r>
            <a:endParaRPr lang="hu-HU" altLang="hu-HU" sz="4000" b="1" smtClean="0">
              <a:solidFill>
                <a:srgbClr val="C00000"/>
              </a:solidFill>
              <a:latin typeface="Times New Roman" pitchFamily="18" charset="0"/>
              <a:cs typeface="Times New Roman" pitchFamily="18" charset="0"/>
            </a:endParaRPr>
          </a:p>
        </p:txBody>
      </p:sp>
      <p:sp>
        <p:nvSpPr>
          <p:cNvPr id="3075" name="Tartalom helye 2"/>
          <p:cNvSpPr>
            <a:spLocks noGrp="1"/>
          </p:cNvSpPr>
          <p:nvPr>
            <p:ph idx="1"/>
          </p:nvPr>
        </p:nvSpPr>
        <p:spPr>
          <a:xfrm>
            <a:off x="179388" y="1196975"/>
            <a:ext cx="8785225" cy="5661025"/>
          </a:xfrm>
        </p:spPr>
        <p:txBody>
          <a:bodyPr/>
          <a:lstStyle/>
          <a:p>
            <a:pPr marL="0" indent="0">
              <a:buFontTx/>
              <a:buNone/>
              <a:defRPr/>
            </a:pPr>
            <a:r>
              <a:rPr lang="hu-HU" sz="2400" b="1" dirty="0" smtClean="0">
                <a:solidFill>
                  <a:srgbClr val="3333FF"/>
                </a:solidFill>
                <a:latin typeface="Times New Roman" pitchFamily="18" charset="0"/>
                <a:cs typeface="Times New Roman" pitchFamily="18" charset="0"/>
              </a:rPr>
              <a:t>Az általános költségek értékelemzési módszere</a:t>
            </a:r>
          </a:p>
          <a:p>
            <a:pPr>
              <a:defRPr/>
            </a:pPr>
            <a:r>
              <a:rPr lang="hu-HU" sz="2400" dirty="0" smtClean="0">
                <a:solidFill>
                  <a:srgbClr val="3333FF"/>
                </a:solidFill>
                <a:latin typeface="Times New Roman" pitchFamily="18" charset="0"/>
                <a:cs typeface="Times New Roman" pitchFamily="18" charset="0"/>
              </a:rPr>
              <a:t>A módszer alkalmazásának célja szintén az általános költségek csökkentése.</a:t>
            </a:r>
          </a:p>
          <a:p>
            <a:pPr>
              <a:defRPr/>
            </a:pPr>
            <a:r>
              <a:rPr lang="hu-HU" sz="2400" dirty="0" smtClean="0">
                <a:solidFill>
                  <a:srgbClr val="3333FF"/>
                </a:solidFill>
                <a:latin typeface="Times New Roman" pitchFamily="18" charset="0"/>
                <a:cs typeface="Times New Roman" pitchFamily="18" charset="0"/>
              </a:rPr>
              <a:t>Lényege, hogy az egyes területek költségterveit a fennálló általános költségek színvonalából készíti el, de a megtakarítást már elemzésekkel támasztják alá, vizsgálva az egyes funkciók (teljesítmények) szükségszerűségét, illetve megszüntetésük (csökkentésük, leépítésük) lehetőségeit. </a:t>
            </a:r>
          </a:p>
          <a:p>
            <a:pPr>
              <a:defRPr/>
            </a:pPr>
            <a:r>
              <a:rPr lang="hu-HU" sz="2400" dirty="0" smtClean="0">
                <a:solidFill>
                  <a:srgbClr val="3333FF"/>
                </a:solidFill>
                <a:latin typeface="Times New Roman" pitchFamily="18" charset="0"/>
                <a:cs typeface="Times New Roman" pitchFamily="18" charset="0"/>
              </a:rPr>
              <a:t>Bár e módszer nagyban hasonlít a bázis szemléletű megközelítéshez, mégis lényeges szemléleti és tartalmi különbség van az alkalmazásuk között. Az értékelemzési módszernél:</a:t>
            </a:r>
          </a:p>
          <a:p>
            <a:pPr lvl="1">
              <a:defRPr/>
            </a:pPr>
            <a:r>
              <a:rPr lang="hu-HU" sz="2000" dirty="0" smtClean="0">
                <a:solidFill>
                  <a:srgbClr val="3333FF"/>
                </a:solidFill>
                <a:latin typeface="Times New Roman" pitchFamily="18" charset="0"/>
                <a:cs typeface="Times New Roman" pitchFamily="18" charset="0"/>
              </a:rPr>
              <a:t>a költségterveket a tevékenységek (teljesítmények) szükségszerűségének elemzése alapján készítik el;</a:t>
            </a:r>
          </a:p>
          <a:p>
            <a:pPr lvl="1">
              <a:defRPr/>
            </a:pPr>
            <a:r>
              <a:rPr lang="hu-HU" sz="2000" dirty="0" smtClean="0">
                <a:solidFill>
                  <a:srgbClr val="3333FF"/>
                </a:solidFill>
                <a:latin typeface="Times New Roman" pitchFamily="18" charset="0"/>
                <a:cs typeface="Times New Roman" pitchFamily="18" charset="0"/>
              </a:rPr>
              <a:t>az elemzést, értékelést nem időarányosan, hanem a költségeket teljesítményekhez viszonyítva végzik.</a:t>
            </a:r>
            <a:endParaRPr lang="hu-HU" sz="2000" dirty="0">
              <a:solidFill>
                <a:srgbClr val="3333FF"/>
              </a:solidFill>
              <a:latin typeface="Times New Roman" pitchFamily="18" charset="0"/>
              <a:cs typeface="Times New Roman" pitchFamily="18" charset="0"/>
            </a:endParaRPr>
          </a:p>
        </p:txBody>
      </p:sp>
      <p:sp>
        <p:nvSpPr>
          <p:cNvPr id="20484" name="Dia számának helye 3"/>
          <p:cNvSpPr>
            <a:spLocks noGrp="1"/>
          </p:cNvSpPr>
          <p:nvPr>
            <p:ph type="sldNum" sz="quarter" idx="12"/>
          </p:nvPr>
        </p:nvSpPr>
        <p:spPr>
          <a:noFill/>
        </p:spPr>
        <p:txBody>
          <a:bodyPr/>
          <a:lstStyle/>
          <a:p>
            <a:fld id="{2F1B71D4-4A34-47DD-9D49-2C3E2E9AE8AE}" type="slidenum">
              <a:rPr lang="hu-HU" altLang="hu-HU" smtClean="0"/>
              <a:pPr/>
              <a:t>17</a:t>
            </a:fld>
            <a:endParaRPr lang="hu-HU" altLang="hu-HU"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ím 1"/>
          <p:cNvSpPr>
            <a:spLocks noGrp="1"/>
          </p:cNvSpPr>
          <p:nvPr>
            <p:ph type="title"/>
          </p:nvPr>
        </p:nvSpPr>
        <p:spPr>
          <a:xfrm>
            <a:off x="0" y="0"/>
            <a:ext cx="9144000" cy="1125538"/>
          </a:xfrm>
        </p:spPr>
        <p:txBody>
          <a:bodyPr/>
          <a:lstStyle/>
          <a:p>
            <a:pPr eaLnBrk="1" hangingPunct="1"/>
            <a:r>
              <a:rPr lang="hu-HU" sz="4000" b="1" smtClean="0">
                <a:solidFill>
                  <a:srgbClr val="C00000"/>
                </a:solidFill>
                <a:latin typeface="Times New Roman" pitchFamily="18" charset="0"/>
                <a:cs typeface="Times New Roman" pitchFamily="18" charset="0"/>
              </a:rPr>
              <a:t>Az általános költségek tervezésének, elemzésének módszerei</a:t>
            </a:r>
            <a:endParaRPr lang="hu-HU" altLang="hu-HU" sz="4000" b="1" smtClean="0">
              <a:solidFill>
                <a:srgbClr val="C00000"/>
              </a:solidFill>
              <a:latin typeface="Times New Roman" pitchFamily="18" charset="0"/>
              <a:cs typeface="Times New Roman" pitchFamily="18" charset="0"/>
            </a:endParaRPr>
          </a:p>
        </p:txBody>
      </p:sp>
      <p:sp>
        <p:nvSpPr>
          <p:cNvPr id="21507" name="Tartalom helye 2"/>
          <p:cNvSpPr>
            <a:spLocks noGrp="1"/>
          </p:cNvSpPr>
          <p:nvPr>
            <p:ph idx="1"/>
          </p:nvPr>
        </p:nvSpPr>
        <p:spPr>
          <a:xfrm>
            <a:off x="250825" y="1484313"/>
            <a:ext cx="8713788" cy="4897437"/>
          </a:xfrm>
        </p:spPr>
        <p:txBody>
          <a:bodyPr/>
          <a:lstStyle/>
          <a:p>
            <a:pPr>
              <a:buFontTx/>
              <a:buNone/>
            </a:pPr>
            <a:r>
              <a:rPr lang="hu-HU" b="1" smtClean="0">
                <a:solidFill>
                  <a:srgbClr val="3333FF"/>
                </a:solidFill>
                <a:latin typeface="Times New Roman" pitchFamily="18" charset="0"/>
                <a:cs typeface="Times New Roman" pitchFamily="18" charset="0"/>
              </a:rPr>
              <a:t>Bázis szemléletű költségtervezés, elemzés</a:t>
            </a:r>
          </a:p>
          <a:p>
            <a:r>
              <a:rPr lang="hu-HU" sz="2800" smtClean="0">
                <a:solidFill>
                  <a:srgbClr val="3333FF"/>
                </a:solidFill>
                <a:latin typeface="Times New Roman" pitchFamily="18" charset="0"/>
                <a:cs typeface="Times New Roman" pitchFamily="18" charset="0"/>
              </a:rPr>
              <a:t>Elsődleges célja az általános költségek csökkentése, aminek érdekében az egyes területek (költségfunkciók) költségterveit az előző időszak (év) bázisából kiindulva készítik el, a költségeket %-osan csökkentik, esetleg növelik.</a:t>
            </a:r>
          </a:p>
          <a:p>
            <a:r>
              <a:rPr lang="hu-HU" sz="2800" smtClean="0">
                <a:solidFill>
                  <a:srgbClr val="3333FF"/>
                </a:solidFill>
                <a:latin typeface="Times New Roman" pitchFamily="18" charset="0"/>
                <a:cs typeface="Times New Roman" pitchFamily="18" charset="0"/>
              </a:rPr>
              <a:t>Mindez többnyire szubjektíven történik, általában egyenlő mértékű elbírálás alapján.</a:t>
            </a:r>
          </a:p>
          <a:p>
            <a:r>
              <a:rPr lang="hu-HU" sz="2800" smtClean="0">
                <a:solidFill>
                  <a:srgbClr val="3333FF"/>
                </a:solidFill>
                <a:latin typeface="Times New Roman" pitchFamily="18" charset="0"/>
                <a:cs typeface="Times New Roman" pitchFamily="18" charset="0"/>
              </a:rPr>
              <a:t>Ezt a költségek csökkentésének „fűnyíró” módszerének is nevezik. </a:t>
            </a:r>
          </a:p>
        </p:txBody>
      </p:sp>
      <p:sp>
        <p:nvSpPr>
          <p:cNvPr id="21508" name="Dia számának helye 3"/>
          <p:cNvSpPr>
            <a:spLocks noGrp="1"/>
          </p:cNvSpPr>
          <p:nvPr>
            <p:ph type="sldNum" sz="quarter" idx="12"/>
          </p:nvPr>
        </p:nvSpPr>
        <p:spPr>
          <a:noFill/>
        </p:spPr>
        <p:txBody>
          <a:bodyPr/>
          <a:lstStyle/>
          <a:p>
            <a:fld id="{01C58DDD-B6DF-4008-B856-A678888ED7C3}" type="slidenum">
              <a:rPr lang="hu-HU" altLang="hu-HU" smtClean="0"/>
              <a:pPr/>
              <a:t>18</a:t>
            </a:fld>
            <a:endParaRPr lang="hu-HU" altLang="hu-HU"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ím 1"/>
          <p:cNvSpPr>
            <a:spLocks noGrp="1"/>
          </p:cNvSpPr>
          <p:nvPr>
            <p:ph type="title"/>
          </p:nvPr>
        </p:nvSpPr>
        <p:spPr>
          <a:xfrm>
            <a:off x="0" y="0"/>
            <a:ext cx="9144000" cy="1125538"/>
          </a:xfrm>
        </p:spPr>
        <p:txBody>
          <a:bodyPr/>
          <a:lstStyle/>
          <a:p>
            <a:pPr eaLnBrk="1" hangingPunct="1"/>
            <a:r>
              <a:rPr lang="hu-HU" sz="4000" b="1" smtClean="0">
                <a:solidFill>
                  <a:srgbClr val="C00000"/>
                </a:solidFill>
                <a:latin typeface="Times New Roman" pitchFamily="18" charset="0"/>
                <a:cs typeface="Times New Roman" pitchFamily="18" charset="0"/>
              </a:rPr>
              <a:t>Az általános költségek tervezésének, elemzésének módszerei</a:t>
            </a:r>
            <a:endParaRPr lang="hu-HU" altLang="hu-HU" sz="4000" b="1" smtClean="0">
              <a:solidFill>
                <a:srgbClr val="C00000"/>
              </a:solidFill>
              <a:latin typeface="Times New Roman" pitchFamily="18" charset="0"/>
              <a:cs typeface="Times New Roman" pitchFamily="18" charset="0"/>
            </a:endParaRPr>
          </a:p>
        </p:txBody>
      </p:sp>
      <p:sp>
        <p:nvSpPr>
          <p:cNvPr id="3075" name="Tartalom helye 2"/>
          <p:cNvSpPr>
            <a:spLocks noGrp="1"/>
          </p:cNvSpPr>
          <p:nvPr>
            <p:ph idx="1"/>
          </p:nvPr>
        </p:nvSpPr>
        <p:spPr>
          <a:xfrm>
            <a:off x="395288" y="1412875"/>
            <a:ext cx="8280400" cy="4537075"/>
          </a:xfrm>
        </p:spPr>
        <p:txBody>
          <a:bodyPr/>
          <a:lstStyle/>
          <a:p>
            <a:pPr>
              <a:buFontTx/>
              <a:buNone/>
              <a:defRPr/>
            </a:pPr>
            <a:r>
              <a:rPr lang="hu-HU" sz="2400" b="1" dirty="0" smtClean="0">
                <a:solidFill>
                  <a:srgbClr val="3333FF"/>
                </a:solidFill>
                <a:latin typeface="Times New Roman" pitchFamily="18" charset="0"/>
                <a:cs typeface="Times New Roman" pitchFamily="18" charset="0"/>
              </a:rPr>
              <a:t>Nulla bázisú költségtervezés, elemzés módszere</a:t>
            </a:r>
          </a:p>
          <a:p>
            <a:pPr>
              <a:buFontTx/>
              <a:buNone/>
              <a:defRPr/>
            </a:pPr>
            <a:r>
              <a:rPr lang="hu-HU" sz="2400" dirty="0" smtClean="0">
                <a:solidFill>
                  <a:srgbClr val="3333FF"/>
                </a:solidFill>
                <a:latin typeface="Times New Roman" pitchFamily="18" charset="0"/>
                <a:cs typeface="Times New Roman" pitchFamily="18" charset="0"/>
              </a:rPr>
              <a:t>A módszer alkalmazásának összetett célja van:</a:t>
            </a:r>
          </a:p>
          <a:p>
            <a:pPr>
              <a:defRPr/>
            </a:pPr>
            <a:r>
              <a:rPr lang="hu-HU" sz="2400" dirty="0" smtClean="0">
                <a:solidFill>
                  <a:srgbClr val="3333FF"/>
                </a:solidFill>
                <a:latin typeface="Times New Roman" pitchFamily="18" charset="0"/>
                <a:cs typeface="Times New Roman" pitchFamily="18" charset="0"/>
              </a:rPr>
              <a:t>az általános költségek tervezésének javítása, pontosabbá tétele;</a:t>
            </a:r>
          </a:p>
          <a:p>
            <a:pPr>
              <a:defRPr/>
            </a:pPr>
            <a:r>
              <a:rPr lang="hu-HU" sz="2400" dirty="0" smtClean="0">
                <a:solidFill>
                  <a:srgbClr val="3333FF"/>
                </a:solidFill>
                <a:latin typeface="Times New Roman" pitchFamily="18" charset="0"/>
                <a:cs typeface="Times New Roman" pitchFamily="18" charset="0"/>
              </a:rPr>
              <a:t>a költségek csökkentése;</a:t>
            </a:r>
          </a:p>
          <a:p>
            <a:pPr>
              <a:defRPr/>
            </a:pPr>
            <a:r>
              <a:rPr lang="hu-HU" sz="2400" dirty="0" smtClean="0">
                <a:solidFill>
                  <a:srgbClr val="3333FF"/>
                </a:solidFill>
                <a:latin typeface="Times New Roman" pitchFamily="18" charset="0"/>
                <a:cs typeface="Times New Roman" pitchFamily="18" charset="0"/>
              </a:rPr>
              <a:t>az erőforrások racionálisabb felhasználása a vállalkozói célok érdekében.</a:t>
            </a:r>
          </a:p>
          <a:p>
            <a:pPr marL="0" indent="0">
              <a:buFontTx/>
              <a:buNone/>
              <a:defRPr/>
            </a:pPr>
            <a:r>
              <a:rPr lang="hu-HU" sz="2400" dirty="0" smtClean="0">
                <a:solidFill>
                  <a:srgbClr val="3333FF"/>
                </a:solidFill>
                <a:latin typeface="Times New Roman" pitchFamily="18" charset="0"/>
                <a:cs typeface="Times New Roman" pitchFamily="18" charset="0"/>
              </a:rPr>
              <a:t>A módszer szerint az általános költségek tervezése „nulla” bázisról történik, azaz a költségek tervezése a tevékenységek (funkciók) nulláról induló megtervezésével kezdődik, mintha a tevékenységek (funkciók) és költségeik nem is lettek volna. </a:t>
            </a:r>
            <a:endParaRPr lang="hu-HU" sz="2000" dirty="0">
              <a:solidFill>
                <a:srgbClr val="3333FF"/>
              </a:solidFill>
              <a:latin typeface="Times New Roman" pitchFamily="18" charset="0"/>
              <a:cs typeface="Times New Roman" pitchFamily="18" charset="0"/>
            </a:endParaRPr>
          </a:p>
        </p:txBody>
      </p:sp>
      <p:sp>
        <p:nvSpPr>
          <p:cNvPr id="22532" name="Dia számának helye 3"/>
          <p:cNvSpPr>
            <a:spLocks noGrp="1"/>
          </p:cNvSpPr>
          <p:nvPr>
            <p:ph type="sldNum" sz="quarter" idx="12"/>
          </p:nvPr>
        </p:nvSpPr>
        <p:spPr>
          <a:noFill/>
        </p:spPr>
        <p:txBody>
          <a:bodyPr/>
          <a:lstStyle/>
          <a:p>
            <a:fld id="{0B6D925B-690E-478F-ACDE-C3EA067427F8}" type="slidenum">
              <a:rPr lang="hu-HU" altLang="hu-HU" smtClean="0"/>
              <a:pPr/>
              <a:t>19</a:t>
            </a:fld>
            <a:endParaRPr lang="hu-HU" altLang="hu-HU"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ím 1"/>
          <p:cNvSpPr>
            <a:spLocks noGrp="1"/>
          </p:cNvSpPr>
          <p:nvPr>
            <p:ph type="title"/>
          </p:nvPr>
        </p:nvSpPr>
        <p:spPr>
          <a:xfrm>
            <a:off x="0" y="0"/>
            <a:ext cx="9144000" cy="836613"/>
          </a:xfrm>
        </p:spPr>
        <p:txBody>
          <a:bodyPr/>
          <a:lstStyle/>
          <a:p>
            <a:pPr eaLnBrk="1" hangingPunct="1"/>
            <a:r>
              <a:rPr lang="hu-HU" altLang="hu-HU" sz="4000" b="1" smtClean="0">
                <a:solidFill>
                  <a:srgbClr val="C00000"/>
                </a:solidFill>
                <a:latin typeface="Times New Roman" pitchFamily="18" charset="0"/>
                <a:cs typeface="Times New Roman" pitchFamily="18" charset="0"/>
              </a:rPr>
              <a:t>Költségszint</a:t>
            </a:r>
          </a:p>
        </p:txBody>
      </p:sp>
      <p:sp>
        <p:nvSpPr>
          <p:cNvPr id="6147" name="Tartalom helye 2"/>
          <p:cNvSpPr>
            <a:spLocks noGrp="1"/>
          </p:cNvSpPr>
          <p:nvPr>
            <p:ph idx="1"/>
          </p:nvPr>
        </p:nvSpPr>
        <p:spPr>
          <a:xfrm>
            <a:off x="323850" y="1268413"/>
            <a:ext cx="8496300" cy="792162"/>
          </a:xfrm>
        </p:spPr>
        <p:txBody>
          <a:bodyPr/>
          <a:lstStyle/>
          <a:p>
            <a:pPr>
              <a:buFontTx/>
              <a:buNone/>
            </a:pPr>
            <a:r>
              <a:rPr lang="hu-HU" smtClean="0">
                <a:solidFill>
                  <a:srgbClr val="3333FF"/>
                </a:solidFill>
                <a:latin typeface="Times New Roman" pitchFamily="18" charset="0"/>
                <a:cs typeface="Times New Roman" pitchFamily="18" charset="0"/>
              </a:rPr>
              <a:t>Az árbevétel és az összköltség viszonya.</a:t>
            </a:r>
          </a:p>
          <a:p>
            <a:endParaRPr lang="hu-HU" sz="2800" smtClean="0"/>
          </a:p>
        </p:txBody>
      </p:sp>
      <p:sp>
        <p:nvSpPr>
          <p:cNvPr id="6148" name="Dia számának helye 3"/>
          <p:cNvSpPr>
            <a:spLocks noGrp="1"/>
          </p:cNvSpPr>
          <p:nvPr>
            <p:ph type="sldNum" sz="quarter" idx="12"/>
          </p:nvPr>
        </p:nvSpPr>
        <p:spPr>
          <a:noFill/>
        </p:spPr>
        <p:txBody>
          <a:bodyPr/>
          <a:lstStyle/>
          <a:p>
            <a:fld id="{48322DA2-4BAE-4FF0-B695-EFADCB3CB060}" type="slidenum">
              <a:rPr lang="hu-HU" altLang="hu-HU" smtClean="0"/>
              <a:pPr/>
              <a:t>2</a:t>
            </a:fld>
            <a:endParaRPr lang="hu-HU" altLang="hu-HU" smtClean="0"/>
          </a:p>
        </p:txBody>
      </p:sp>
      <p:pic>
        <p:nvPicPr>
          <p:cNvPr id="6149" name="Picture 2"/>
          <p:cNvPicPr>
            <a:picLocks noChangeAspect="1" noChangeArrowheads="1"/>
          </p:cNvPicPr>
          <p:nvPr/>
        </p:nvPicPr>
        <p:blipFill>
          <a:blip r:embed="rId2" cstate="print"/>
          <a:srcRect l="19783" t="46875" r="71457" b="45769"/>
          <a:stretch>
            <a:fillRect/>
          </a:stretch>
        </p:blipFill>
        <p:spPr bwMode="auto">
          <a:xfrm>
            <a:off x="3348038" y="2349500"/>
            <a:ext cx="1368425" cy="919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ím 1"/>
          <p:cNvSpPr>
            <a:spLocks noGrp="1"/>
          </p:cNvSpPr>
          <p:nvPr>
            <p:ph type="title"/>
          </p:nvPr>
        </p:nvSpPr>
        <p:spPr>
          <a:xfrm>
            <a:off x="0" y="0"/>
            <a:ext cx="9144000" cy="1125538"/>
          </a:xfrm>
        </p:spPr>
        <p:txBody>
          <a:bodyPr/>
          <a:lstStyle/>
          <a:p>
            <a:pPr eaLnBrk="1" hangingPunct="1"/>
            <a:r>
              <a:rPr lang="hu-HU" sz="4000" b="1" smtClean="0">
                <a:solidFill>
                  <a:srgbClr val="C00000"/>
                </a:solidFill>
                <a:latin typeface="Times New Roman" pitchFamily="18" charset="0"/>
                <a:cs typeface="Times New Roman" pitchFamily="18" charset="0"/>
              </a:rPr>
              <a:t>Az általános költségek tervezésének, elemzésének módszerei</a:t>
            </a:r>
            <a:endParaRPr lang="hu-HU" altLang="hu-HU" sz="4000" b="1" smtClean="0">
              <a:solidFill>
                <a:srgbClr val="C00000"/>
              </a:solidFill>
              <a:latin typeface="Times New Roman" pitchFamily="18" charset="0"/>
              <a:cs typeface="Times New Roman" pitchFamily="18" charset="0"/>
            </a:endParaRPr>
          </a:p>
        </p:txBody>
      </p:sp>
      <p:sp>
        <p:nvSpPr>
          <p:cNvPr id="23555" name="Tartalom helye 2"/>
          <p:cNvSpPr>
            <a:spLocks noGrp="1"/>
          </p:cNvSpPr>
          <p:nvPr>
            <p:ph idx="1"/>
          </p:nvPr>
        </p:nvSpPr>
        <p:spPr>
          <a:xfrm>
            <a:off x="395288" y="1412875"/>
            <a:ext cx="8280400" cy="4537075"/>
          </a:xfrm>
        </p:spPr>
        <p:txBody>
          <a:bodyPr/>
          <a:lstStyle/>
          <a:p>
            <a:pPr>
              <a:buFontTx/>
              <a:buNone/>
            </a:pPr>
            <a:r>
              <a:rPr lang="hu-HU" sz="2400" b="1" smtClean="0">
                <a:solidFill>
                  <a:srgbClr val="3333FF"/>
                </a:solidFill>
                <a:latin typeface="Times New Roman" pitchFamily="18" charset="0"/>
                <a:cs typeface="Times New Roman" pitchFamily="18" charset="0"/>
              </a:rPr>
              <a:t>Nulla bázisú költségtervezés, elemzés módszere</a:t>
            </a:r>
          </a:p>
          <a:p>
            <a:r>
              <a:rPr lang="hu-HU" sz="2400" smtClean="0">
                <a:solidFill>
                  <a:srgbClr val="3333FF"/>
                </a:solidFill>
                <a:latin typeface="Times New Roman" pitchFamily="18" charset="0"/>
                <a:cs typeface="Times New Roman" pitchFamily="18" charset="0"/>
              </a:rPr>
              <a:t>Minden költséget a szükséges tevékenységek kialakításához kapcsoltan határoznak meg.</a:t>
            </a:r>
          </a:p>
          <a:p>
            <a:r>
              <a:rPr lang="hu-HU" sz="2400" smtClean="0">
                <a:solidFill>
                  <a:srgbClr val="3333FF"/>
                </a:solidFill>
                <a:latin typeface="Times New Roman" pitchFamily="18" charset="0"/>
                <a:cs typeface="Times New Roman" pitchFamily="18" charset="0"/>
              </a:rPr>
              <a:t>A módszer munkaszakaszai:</a:t>
            </a:r>
          </a:p>
          <a:p>
            <a:pPr lvl="1"/>
            <a:r>
              <a:rPr lang="hu-HU" sz="2000" smtClean="0">
                <a:solidFill>
                  <a:srgbClr val="3333FF"/>
                </a:solidFill>
                <a:latin typeface="Times New Roman" pitchFamily="18" charset="0"/>
                <a:cs typeface="Times New Roman" pitchFamily="18" charset="0"/>
              </a:rPr>
              <a:t>a költségterületek (funkciók) meghatározása, kijelölése és ún. döntési egységekre (felelősségi területekre) történő felosztása;</a:t>
            </a:r>
          </a:p>
          <a:p>
            <a:pPr lvl="1"/>
            <a:r>
              <a:rPr lang="hu-HU" sz="2000" smtClean="0">
                <a:solidFill>
                  <a:srgbClr val="3333FF"/>
                </a:solidFill>
                <a:latin typeface="Times New Roman" pitchFamily="18" charset="0"/>
                <a:cs typeface="Times New Roman" pitchFamily="18" charset="0"/>
              </a:rPr>
              <a:t>az egyes döntési területeken belül a jelenlegi teljesítmény-színvonalak munkaelemzéssel történő gazdaságossági vizsgálata, az új (kívánatos) teljesítmény-színvonalak meghatározása a kapcsolódó költségeivel együtt, és végül az egyes döntési egységek teljesítményének (a szükséges tevékenységeknek) a jóváhagyása és a végleges költségterv elkészítése</a:t>
            </a:r>
            <a:endParaRPr lang="hu-HU" sz="1600" smtClean="0">
              <a:solidFill>
                <a:srgbClr val="3333FF"/>
              </a:solidFill>
              <a:latin typeface="Times New Roman" pitchFamily="18" charset="0"/>
              <a:cs typeface="Times New Roman" pitchFamily="18" charset="0"/>
            </a:endParaRPr>
          </a:p>
        </p:txBody>
      </p:sp>
      <p:sp>
        <p:nvSpPr>
          <p:cNvPr id="23556" name="Dia számának helye 3"/>
          <p:cNvSpPr>
            <a:spLocks noGrp="1"/>
          </p:cNvSpPr>
          <p:nvPr>
            <p:ph type="sldNum" sz="quarter" idx="12"/>
          </p:nvPr>
        </p:nvSpPr>
        <p:spPr>
          <a:noFill/>
        </p:spPr>
        <p:txBody>
          <a:bodyPr/>
          <a:lstStyle/>
          <a:p>
            <a:fld id="{C78BE08D-85BA-4193-A89E-BA1E237E3135}" type="slidenum">
              <a:rPr lang="hu-HU" altLang="hu-HU" smtClean="0"/>
              <a:pPr/>
              <a:t>20</a:t>
            </a:fld>
            <a:endParaRPr lang="hu-HU" altLang="hu-HU"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ím 1"/>
          <p:cNvSpPr>
            <a:spLocks noGrp="1"/>
          </p:cNvSpPr>
          <p:nvPr>
            <p:ph type="title"/>
          </p:nvPr>
        </p:nvSpPr>
        <p:spPr>
          <a:xfrm>
            <a:off x="0" y="0"/>
            <a:ext cx="9144000" cy="908050"/>
          </a:xfrm>
        </p:spPr>
        <p:txBody>
          <a:bodyPr/>
          <a:lstStyle/>
          <a:p>
            <a:pPr eaLnBrk="1" hangingPunct="1"/>
            <a:r>
              <a:rPr lang="hu-HU" sz="4000" b="1" smtClean="0">
                <a:solidFill>
                  <a:srgbClr val="C00000"/>
                </a:solidFill>
                <a:latin typeface="Times New Roman" pitchFamily="18" charset="0"/>
                <a:cs typeface="Times New Roman" pitchFamily="18" charset="0"/>
              </a:rPr>
              <a:t>Minőségelemzés</a:t>
            </a:r>
            <a:endParaRPr lang="hu-HU" altLang="hu-HU" sz="4000" b="1" smtClean="0">
              <a:solidFill>
                <a:srgbClr val="C00000"/>
              </a:solidFill>
              <a:latin typeface="Times New Roman" pitchFamily="18" charset="0"/>
              <a:cs typeface="Times New Roman" pitchFamily="18" charset="0"/>
            </a:endParaRPr>
          </a:p>
        </p:txBody>
      </p:sp>
      <p:sp>
        <p:nvSpPr>
          <p:cNvPr id="24579" name="Tartalom helye 2"/>
          <p:cNvSpPr>
            <a:spLocks noGrp="1"/>
          </p:cNvSpPr>
          <p:nvPr>
            <p:ph idx="1"/>
          </p:nvPr>
        </p:nvSpPr>
        <p:spPr>
          <a:xfrm>
            <a:off x="395288" y="1412875"/>
            <a:ext cx="8280400" cy="4537075"/>
          </a:xfrm>
        </p:spPr>
        <p:txBody>
          <a:bodyPr/>
          <a:lstStyle/>
          <a:p>
            <a:r>
              <a:rPr lang="hu-HU" sz="2800" smtClean="0">
                <a:solidFill>
                  <a:srgbClr val="3333FF"/>
                </a:solidFill>
                <a:latin typeface="Times New Roman" pitchFamily="18" charset="0"/>
                <a:cs typeface="Times New Roman" pitchFamily="18" charset="0"/>
              </a:rPr>
              <a:t>A minőségbiztosítási rendszerek működése megköveteli a tevékenység minőség-argumentumok szerinti elemzését is, biztosítva a rendszer folyamatképességét, a nem-megfelelőségek módszeres feltárását, megalapozva a megelőző intézkedések meghozatalát.</a:t>
            </a:r>
          </a:p>
          <a:p>
            <a:r>
              <a:rPr lang="hu-HU" sz="2800" smtClean="0">
                <a:solidFill>
                  <a:srgbClr val="3333FF"/>
                </a:solidFill>
                <a:latin typeface="Times New Roman" pitchFamily="18" charset="0"/>
                <a:cs typeface="Times New Roman" pitchFamily="18" charset="0"/>
              </a:rPr>
              <a:t>A minőségbiztosításban egyre nagyobb szerephez jut a minőségköltség figyelemmel kisérése, ami további feladatot ad a gazdasági elemzőnek.</a:t>
            </a:r>
          </a:p>
        </p:txBody>
      </p:sp>
      <p:sp>
        <p:nvSpPr>
          <p:cNvPr id="24580" name="Dia számának helye 3"/>
          <p:cNvSpPr>
            <a:spLocks noGrp="1"/>
          </p:cNvSpPr>
          <p:nvPr>
            <p:ph type="sldNum" sz="quarter" idx="12"/>
          </p:nvPr>
        </p:nvSpPr>
        <p:spPr>
          <a:noFill/>
        </p:spPr>
        <p:txBody>
          <a:bodyPr/>
          <a:lstStyle/>
          <a:p>
            <a:fld id="{28A00027-E95C-492A-B6DB-F6FD329E37DE}" type="slidenum">
              <a:rPr lang="hu-HU" altLang="hu-HU" smtClean="0"/>
              <a:pPr/>
              <a:t>21</a:t>
            </a:fld>
            <a:endParaRPr lang="hu-HU" altLang="hu-HU"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ím 1"/>
          <p:cNvSpPr>
            <a:spLocks noGrp="1"/>
          </p:cNvSpPr>
          <p:nvPr>
            <p:ph type="title"/>
          </p:nvPr>
        </p:nvSpPr>
        <p:spPr>
          <a:xfrm>
            <a:off x="0" y="0"/>
            <a:ext cx="9144000" cy="908050"/>
          </a:xfrm>
        </p:spPr>
        <p:txBody>
          <a:bodyPr/>
          <a:lstStyle/>
          <a:p>
            <a:pPr eaLnBrk="1" hangingPunct="1"/>
            <a:r>
              <a:rPr lang="hu-HU" sz="4000" b="1" smtClean="0">
                <a:solidFill>
                  <a:srgbClr val="C00000"/>
                </a:solidFill>
                <a:latin typeface="Times New Roman" pitchFamily="18" charset="0"/>
                <a:cs typeface="Times New Roman" pitchFamily="18" charset="0"/>
              </a:rPr>
              <a:t>Minőségelemzés területei</a:t>
            </a:r>
            <a:endParaRPr lang="hu-HU" altLang="hu-HU" sz="4000" b="1" smtClean="0">
              <a:solidFill>
                <a:srgbClr val="C00000"/>
              </a:solidFill>
              <a:latin typeface="Times New Roman" pitchFamily="18" charset="0"/>
              <a:cs typeface="Times New Roman" pitchFamily="18" charset="0"/>
            </a:endParaRPr>
          </a:p>
        </p:txBody>
      </p:sp>
      <p:sp>
        <p:nvSpPr>
          <p:cNvPr id="25603" name="Tartalom helye 2"/>
          <p:cNvSpPr>
            <a:spLocks noGrp="1"/>
          </p:cNvSpPr>
          <p:nvPr>
            <p:ph idx="1"/>
          </p:nvPr>
        </p:nvSpPr>
        <p:spPr>
          <a:xfrm>
            <a:off x="395288" y="1412875"/>
            <a:ext cx="8280400" cy="4537075"/>
          </a:xfrm>
        </p:spPr>
        <p:txBody>
          <a:bodyPr/>
          <a:lstStyle/>
          <a:p>
            <a:pPr>
              <a:lnSpc>
                <a:spcPct val="150000"/>
              </a:lnSpc>
            </a:pPr>
            <a:r>
              <a:rPr lang="hu-HU" smtClean="0">
                <a:solidFill>
                  <a:srgbClr val="3333FF"/>
                </a:solidFill>
                <a:latin typeface="Times New Roman" pitchFamily="18" charset="0"/>
                <a:cs typeface="Times New Roman" pitchFamily="18" charset="0"/>
              </a:rPr>
              <a:t>A termelés – mint folyamat – minőségének elemzése.</a:t>
            </a:r>
            <a:endParaRPr lang="hu-HU" i="1" smtClean="0">
              <a:solidFill>
                <a:srgbClr val="3333FF"/>
              </a:solidFill>
              <a:latin typeface="Times New Roman" pitchFamily="18" charset="0"/>
              <a:cs typeface="Times New Roman" pitchFamily="18" charset="0"/>
            </a:endParaRPr>
          </a:p>
          <a:p>
            <a:pPr>
              <a:lnSpc>
                <a:spcPct val="150000"/>
              </a:lnSpc>
            </a:pPr>
            <a:r>
              <a:rPr lang="hu-HU" smtClean="0">
                <a:solidFill>
                  <a:srgbClr val="3333FF"/>
                </a:solidFill>
                <a:latin typeface="Times New Roman" pitchFamily="18" charset="0"/>
                <a:cs typeface="Times New Roman" pitchFamily="18" charset="0"/>
              </a:rPr>
              <a:t>A termékek (a késztermékek), de bizonyos megszorításokkal a szolgáltatások, mint áruk minőségének az elemzése.</a:t>
            </a:r>
            <a:endParaRPr lang="hu-HU" i="1" smtClean="0">
              <a:solidFill>
                <a:srgbClr val="3333FF"/>
              </a:solidFill>
              <a:latin typeface="Times New Roman" pitchFamily="18" charset="0"/>
              <a:cs typeface="Times New Roman" pitchFamily="18" charset="0"/>
            </a:endParaRPr>
          </a:p>
        </p:txBody>
      </p:sp>
      <p:sp>
        <p:nvSpPr>
          <p:cNvPr id="25604" name="Dia számának helye 3"/>
          <p:cNvSpPr>
            <a:spLocks noGrp="1"/>
          </p:cNvSpPr>
          <p:nvPr>
            <p:ph type="sldNum" sz="quarter" idx="12"/>
          </p:nvPr>
        </p:nvSpPr>
        <p:spPr>
          <a:noFill/>
        </p:spPr>
        <p:txBody>
          <a:bodyPr/>
          <a:lstStyle/>
          <a:p>
            <a:fld id="{6BCBB9B9-0CCB-4A88-A3D4-8B2E18254604}" type="slidenum">
              <a:rPr lang="hu-HU" altLang="hu-HU" smtClean="0"/>
              <a:pPr/>
              <a:t>22</a:t>
            </a:fld>
            <a:endParaRPr lang="hu-HU" altLang="hu-HU"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ím 1"/>
          <p:cNvSpPr>
            <a:spLocks noGrp="1"/>
          </p:cNvSpPr>
          <p:nvPr>
            <p:ph type="title"/>
          </p:nvPr>
        </p:nvSpPr>
        <p:spPr>
          <a:xfrm>
            <a:off x="0" y="0"/>
            <a:ext cx="9144000" cy="908050"/>
          </a:xfrm>
        </p:spPr>
        <p:txBody>
          <a:bodyPr/>
          <a:lstStyle/>
          <a:p>
            <a:pPr eaLnBrk="1" hangingPunct="1"/>
            <a:r>
              <a:rPr lang="hu-HU" sz="4000" b="1" smtClean="0">
                <a:solidFill>
                  <a:srgbClr val="C00000"/>
                </a:solidFill>
                <a:latin typeface="Times New Roman" pitchFamily="18" charset="0"/>
                <a:cs typeface="Times New Roman" pitchFamily="18" charset="0"/>
              </a:rPr>
              <a:t>A termelés minőségének elemzése</a:t>
            </a:r>
            <a:endParaRPr lang="hu-HU" altLang="hu-HU" sz="4000" b="1" smtClean="0">
              <a:solidFill>
                <a:srgbClr val="C00000"/>
              </a:solidFill>
              <a:latin typeface="Times New Roman" pitchFamily="18" charset="0"/>
              <a:cs typeface="Times New Roman" pitchFamily="18" charset="0"/>
            </a:endParaRPr>
          </a:p>
        </p:txBody>
      </p:sp>
      <p:sp>
        <p:nvSpPr>
          <p:cNvPr id="26627" name="Tartalom helye 2"/>
          <p:cNvSpPr>
            <a:spLocks noGrp="1"/>
          </p:cNvSpPr>
          <p:nvPr>
            <p:ph idx="1"/>
          </p:nvPr>
        </p:nvSpPr>
        <p:spPr>
          <a:xfrm>
            <a:off x="250825" y="1052513"/>
            <a:ext cx="8642350" cy="5805487"/>
          </a:xfrm>
        </p:spPr>
        <p:txBody>
          <a:bodyPr/>
          <a:lstStyle/>
          <a:p>
            <a:pPr marL="0" indent="0">
              <a:buFontTx/>
              <a:buNone/>
            </a:pPr>
            <a:r>
              <a:rPr lang="hu-HU" sz="2800" b="1" smtClean="0">
                <a:solidFill>
                  <a:srgbClr val="3333FF"/>
                </a:solidFill>
                <a:latin typeface="Times New Roman" pitchFamily="18" charset="0"/>
                <a:cs typeface="Times New Roman" pitchFamily="18" charset="0"/>
              </a:rPr>
              <a:t>A selejt termékek csoportosítása a </a:t>
            </a:r>
            <a:r>
              <a:rPr lang="hu-HU" sz="2800" smtClean="0">
                <a:solidFill>
                  <a:srgbClr val="3333FF"/>
                </a:solidFill>
                <a:latin typeface="Times New Roman" pitchFamily="18" charset="0"/>
                <a:cs typeface="Times New Roman" pitchFamily="18" charset="0"/>
              </a:rPr>
              <a:t>selejt termék keletkezésének helye szerint</a:t>
            </a:r>
            <a:endParaRPr lang="hu-HU" sz="2800" i="1" smtClean="0">
              <a:solidFill>
                <a:srgbClr val="3333FF"/>
              </a:solidFill>
              <a:latin typeface="Times New Roman" pitchFamily="18" charset="0"/>
              <a:cs typeface="Times New Roman" pitchFamily="18" charset="0"/>
            </a:endParaRPr>
          </a:p>
          <a:p>
            <a:pPr marL="355600" lvl="1" indent="-355600"/>
            <a:r>
              <a:rPr lang="hu-HU" i="1" smtClean="0">
                <a:solidFill>
                  <a:srgbClr val="3333FF"/>
                </a:solidFill>
                <a:latin typeface="Times New Roman" pitchFamily="18" charset="0"/>
                <a:cs typeface="Times New Roman" pitchFamily="18" charset="0"/>
              </a:rPr>
              <a:t>Külső selejt</a:t>
            </a:r>
            <a:r>
              <a:rPr lang="hu-HU" smtClean="0">
                <a:solidFill>
                  <a:srgbClr val="3333FF"/>
                </a:solidFill>
                <a:latin typeface="Times New Roman" pitchFamily="18" charset="0"/>
                <a:cs typeface="Times New Roman" pitchFamily="18" charset="0"/>
              </a:rPr>
              <a:t>, amely keletkezésének oka nem a vállalat tevékenységéből származik, hanem valamely külső ok következménye (pl.: a vásárolt készletek hibája), azonban a vállalkozás számára ez is feladatot jelent, mert a beszerzéssel kapcsolatos tevékenység felülvizsgálatát igényelheti.</a:t>
            </a:r>
            <a:endParaRPr lang="hu-HU" i="1" smtClean="0">
              <a:solidFill>
                <a:srgbClr val="3333FF"/>
              </a:solidFill>
              <a:latin typeface="Times New Roman" pitchFamily="18" charset="0"/>
              <a:cs typeface="Times New Roman" pitchFamily="18" charset="0"/>
            </a:endParaRPr>
          </a:p>
          <a:p>
            <a:pPr marL="355600" lvl="1" indent="-355600"/>
            <a:r>
              <a:rPr lang="hu-HU" i="1" smtClean="0">
                <a:solidFill>
                  <a:srgbClr val="3333FF"/>
                </a:solidFill>
                <a:latin typeface="Times New Roman" pitchFamily="18" charset="0"/>
                <a:cs typeface="Times New Roman" pitchFamily="18" charset="0"/>
              </a:rPr>
              <a:t>Belső selejt</a:t>
            </a:r>
            <a:r>
              <a:rPr lang="hu-HU" smtClean="0">
                <a:solidFill>
                  <a:srgbClr val="3333FF"/>
                </a:solidFill>
                <a:latin typeface="Times New Roman" pitchFamily="18" charset="0"/>
                <a:cs typeface="Times New Roman" pitchFamily="18" charset="0"/>
              </a:rPr>
              <a:t>, amely oka a vállalkozás tevékenységében keresendő. A termelési folyamat elemzésével határozhatók meg azok a helyesbítő és megelőző intézkedések, amelyekkel a selejt keletkezésének valószínűsége csökkenthető.</a:t>
            </a:r>
            <a:endParaRPr lang="hu-HU" i="1" smtClean="0">
              <a:solidFill>
                <a:srgbClr val="3333FF"/>
              </a:solidFill>
              <a:latin typeface="Times New Roman" pitchFamily="18" charset="0"/>
              <a:cs typeface="Times New Roman" pitchFamily="18" charset="0"/>
            </a:endParaRPr>
          </a:p>
        </p:txBody>
      </p:sp>
      <p:sp>
        <p:nvSpPr>
          <p:cNvPr id="26628" name="Dia számának helye 3"/>
          <p:cNvSpPr>
            <a:spLocks noGrp="1"/>
          </p:cNvSpPr>
          <p:nvPr>
            <p:ph type="sldNum" sz="quarter" idx="12"/>
          </p:nvPr>
        </p:nvSpPr>
        <p:spPr>
          <a:noFill/>
        </p:spPr>
        <p:txBody>
          <a:bodyPr/>
          <a:lstStyle/>
          <a:p>
            <a:fld id="{667E3101-E346-4355-B8D7-04781341C749}" type="slidenum">
              <a:rPr lang="hu-HU" altLang="hu-HU" smtClean="0"/>
              <a:pPr/>
              <a:t>23</a:t>
            </a:fld>
            <a:endParaRPr lang="hu-HU" altLang="hu-HU"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ím 1"/>
          <p:cNvSpPr>
            <a:spLocks noGrp="1"/>
          </p:cNvSpPr>
          <p:nvPr>
            <p:ph type="title"/>
          </p:nvPr>
        </p:nvSpPr>
        <p:spPr>
          <a:xfrm>
            <a:off x="0" y="0"/>
            <a:ext cx="9144000" cy="908050"/>
          </a:xfrm>
        </p:spPr>
        <p:txBody>
          <a:bodyPr/>
          <a:lstStyle/>
          <a:p>
            <a:pPr eaLnBrk="1" hangingPunct="1"/>
            <a:r>
              <a:rPr lang="hu-HU" sz="4000" b="1" smtClean="0">
                <a:solidFill>
                  <a:srgbClr val="C00000"/>
                </a:solidFill>
                <a:latin typeface="Times New Roman" pitchFamily="18" charset="0"/>
                <a:cs typeface="Times New Roman" pitchFamily="18" charset="0"/>
              </a:rPr>
              <a:t>A termelés minőségének elemzése</a:t>
            </a:r>
            <a:endParaRPr lang="hu-HU" altLang="hu-HU" sz="4000" b="1" smtClean="0">
              <a:solidFill>
                <a:srgbClr val="C00000"/>
              </a:solidFill>
              <a:latin typeface="Times New Roman" pitchFamily="18" charset="0"/>
              <a:cs typeface="Times New Roman" pitchFamily="18" charset="0"/>
            </a:endParaRPr>
          </a:p>
        </p:txBody>
      </p:sp>
      <p:sp>
        <p:nvSpPr>
          <p:cNvPr id="27651" name="Tartalom helye 2"/>
          <p:cNvSpPr>
            <a:spLocks noGrp="1"/>
          </p:cNvSpPr>
          <p:nvPr>
            <p:ph idx="1"/>
          </p:nvPr>
        </p:nvSpPr>
        <p:spPr>
          <a:xfrm>
            <a:off x="250825" y="1052513"/>
            <a:ext cx="8642350" cy="5805487"/>
          </a:xfrm>
        </p:spPr>
        <p:txBody>
          <a:bodyPr/>
          <a:lstStyle/>
          <a:p>
            <a:pPr marL="0" indent="0">
              <a:buFontTx/>
              <a:buNone/>
            </a:pPr>
            <a:r>
              <a:rPr lang="hu-HU" sz="2800" b="1" smtClean="0">
                <a:solidFill>
                  <a:srgbClr val="3333FF"/>
                </a:solidFill>
                <a:latin typeface="Times New Roman" pitchFamily="18" charset="0"/>
                <a:cs typeface="Times New Roman" pitchFamily="18" charset="0"/>
              </a:rPr>
              <a:t>A selejt termékek csoportosítása a </a:t>
            </a:r>
            <a:r>
              <a:rPr lang="hu-HU" sz="2800" smtClean="0">
                <a:solidFill>
                  <a:srgbClr val="3333FF"/>
                </a:solidFill>
                <a:latin typeface="Times New Roman" pitchFamily="18" charset="0"/>
                <a:cs typeface="Times New Roman" pitchFamily="18" charset="0"/>
              </a:rPr>
              <a:t>nem megfelelő (selejt) termék javíthatósága, felhasználhatósága szerint:</a:t>
            </a:r>
            <a:endParaRPr lang="hu-HU" sz="2800" i="1" smtClean="0">
              <a:solidFill>
                <a:srgbClr val="3333FF"/>
              </a:solidFill>
              <a:latin typeface="Times New Roman" pitchFamily="18" charset="0"/>
              <a:cs typeface="Times New Roman" pitchFamily="18" charset="0"/>
            </a:endParaRPr>
          </a:p>
          <a:p>
            <a:pPr marL="355600" lvl="1" indent="-355600"/>
            <a:r>
              <a:rPr lang="hu-HU" sz="2200" i="1" smtClean="0">
                <a:solidFill>
                  <a:srgbClr val="3333FF"/>
                </a:solidFill>
                <a:latin typeface="Times New Roman" pitchFamily="18" charset="0"/>
                <a:cs typeface="Times New Roman" pitchFamily="18" charset="0"/>
              </a:rPr>
              <a:t>Javítható selejt termék</a:t>
            </a:r>
            <a:r>
              <a:rPr lang="hu-HU" sz="2200" smtClean="0">
                <a:solidFill>
                  <a:srgbClr val="3333FF"/>
                </a:solidFill>
                <a:latin typeface="Times New Roman" pitchFamily="18" charset="0"/>
                <a:cs typeface="Times New Roman" pitchFamily="18" charset="0"/>
              </a:rPr>
              <a:t>, ami azt jelenti, hogy valamilyen pótlólagos munkaművelettel a nem megfelelő termék az előírt követelményeknek megfelelővé tehető.</a:t>
            </a:r>
            <a:endParaRPr lang="hu-HU" sz="2200" i="1" smtClean="0">
              <a:solidFill>
                <a:srgbClr val="3333FF"/>
              </a:solidFill>
              <a:latin typeface="Times New Roman" pitchFamily="18" charset="0"/>
              <a:cs typeface="Times New Roman" pitchFamily="18" charset="0"/>
            </a:endParaRPr>
          </a:p>
          <a:p>
            <a:pPr marL="355600" lvl="1" indent="-355600"/>
            <a:r>
              <a:rPr lang="hu-HU" sz="2200" smtClean="0">
                <a:solidFill>
                  <a:srgbClr val="3333FF"/>
                </a:solidFill>
                <a:latin typeface="Times New Roman" pitchFamily="18" charset="0"/>
                <a:cs typeface="Times New Roman" pitchFamily="18" charset="0"/>
              </a:rPr>
              <a:t>A nem megfelelő terméket javítással vagy javítás nélkül, </a:t>
            </a:r>
            <a:r>
              <a:rPr lang="hu-HU" sz="2200" i="1" smtClean="0">
                <a:solidFill>
                  <a:srgbClr val="3333FF"/>
                </a:solidFill>
                <a:latin typeface="Times New Roman" pitchFamily="18" charset="0"/>
                <a:cs typeface="Times New Roman" pitchFamily="18" charset="0"/>
              </a:rPr>
              <a:t>felhasználási engedély alapján</a:t>
            </a:r>
            <a:r>
              <a:rPr lang="hu-HU" sz="2200" smtClean="0">
                <a:solidFill>
                  <a:srgbClr val="3333FF"/>
                </a:solidFill>
                <a:latin typeface="Times New Roman" pitchFamily="18" charset="0"/>
                <a:cs typeface="Times New Roman" pitchFamily="18" charset="0"/>
              </a:rPr>
              <a:t> el lehet fogadni. (Ekkor általában értékcsökkenéssel kell számolni, azaz alacsonyabb áron válik értékesíthetővé.)</a:t>
            </a:r>
            <a:endParaRPr lang="hu-HU" sz="2200" i="1" smtClean="0">
              <a:solidFill>
                <a:srgbClr val="3333FF"/>
              </a:solidFill>
              <a:latin typeface="Times New Roman" pitchFamily="18" charset="0"/>
              <a:cs typeface="Times New Roman" pitchFamily="18" charset="0"/>
            </a:endParaRPr>
          </a:p>
          <a:p>
            <a:pPr marL="355600" lvl="1" indent="-355600"/>
            <a:r>
              <a:rPr lang="hu-HU" sz="2200" smtClean="0">
                <a:solidFill>
                  <a:srgbClr val="3333FF"/>
                </a:solidFill>
                <a:latin typeface="Times New Roman" pitchFamily="18" charset="0"/>
                <a:cs typeface="Times New Roman" pitchFamily="18" charset="0"/>
              </a:rPr>
              <a:t>A nem megfelelő terméket </a:t>
            </a:r>
            <a:r>
              <a:rPr lang="hu-HU" sz="2200" i="1" smtClean="0">
                <a:solidFill>
                  <a:srgbClr val="3333FF"/>
                </a:solidFill>
                <a:latin typeface="Times New Roman" pitchFamily="18" charset="0"/>
                <a:cs typeface="Times New Roman" pitchFamily="18" charset="0"/>
              </a:rPr>
              <a:t>át lehet minősíteni</a:t>
            </a:r>
            <a:r>
              <a:rPr lang="hu-HU" sz="2200" smtClean="0">
                <a:solidFill>
                  <a:srgbClr val="3333FF"/>
                </a:solidFill>
                <a:latin typeface="Times New Roman" pitchFamily="18" charset="0"/>
                <a:cs typeface="Times New Roman" pitchFamily="18" charset="0"/>
              </a:rPr>
              <a:t> más felhasználási célra, amihez általában további megmunkálásra is szükség van. Mindez többletköltséget jelent, így a termékegységen realizálható jövedelem kisebb.</a:t>
            </a:r>
            <a:endParaRPr lang="hu-HU" sz="2200" i="1" smtClean="0">
              <a:solidFill>
                <a:srgbClr val="3333FF"/>
              </a:solidFill>
              <a:latin typeface="Times New Roman" pitchFamily="18" charset="0"/>
              <a:cs typeface="Times New Roman" pitchFamily="18" charset="0"/>
            </a:endParaRPr>
          </a:p>
          <a:p>
            <a:pPr marL="355600" lvl="1" indent="-355600"/>
            <a:r>
              <a:rPr lang="hu-HU" sz="2200" smtClean="0">
                <a:solidFill>
                  <a:srgbClr val="3333FF"/>
                </a:solidFill>
                <a:latin typeface="Times New Roman" pitchFamily="18" charset="0"/>
                <a:cs typeface="Times New Roman" pitchFamily="18" charset="0"/>
              </a:rPr>
              <a:t>A nem megfelelő termék nem javítható, más célra nem használható, ezért a termék visszautasítható (külső selejt), illetve selejtezni kell. Ez a </a:t>
            </a:r>
            <a:r>
              <a:rPr lang="hu-HU" sz="2200" i="1" smtClean="0">
                <a:solidFill>
                  <a:srgbClr val="3333FF"/>
                </a:solidFill>
                <a:latin typeface="Times New Roman" pitchFamily="18" charset="0"/>
                <a:cs typeface="Times New Roman" pitchFamily="18" charset="0"/>
              </a:rPr>
              <a:t>végleges selejt</a:t>
            </a:r>
            <a:r>
              <a:rPr lang="hu-HU" sz="2200" smtClean="0">
                <a:solidFill>
                  <a:srgbClr val="3333FF"/>
                </a:solidFill>
                <a:latin typeface="Times New Roman" pitchFamily="18" charset="0"/>
                <a:cs typeface="Times New Roman" pitchFamily="18" charset="0"/>
              </a:rPr>
              <a:t>.</a:t>
            </a:r>
            <a:endParaRPr lang="hu-HU" sz="2200" i="1" smtClean="0">
              <a:solidFill>
                <a:srgbClr val="3333FF"/>
              </a:solidFill>
              <a:latin typeface="Times New Roman" pitchFamily="18" charset="0"/>
              <a:cs typeface="Times New Roman" pitchFamily="18" charset="0"/>
            </a:endParaRPr>
          </a:p>
        </p:txBody>
      </p:sp>
      <p:sp>
        <p:nvSpPr>
          <p:cNvPr id="27652" name="Dia számának helye 3"/>
          <p:cNvSpPr>
            <a:spLocks noGrp="1"/>
          </p:cNvSpPr>
          <p:nvPr>
            <p:ph type="sldNum" sz="quarter" idx="12"/>
          </p:nvPr>
        </p:nvSpPr>
        <p:spPr>
          <a:noFill/>
        </p:spPr>
        <p:txBody>
          <a:bodyPr/>
          <a:lstStyle/>
          <a:p>
            <a:fld id="{FCA4086E-535D-45C9-8E24-1EF58FC22954}" type="slidenum">
              <a:rPr lang="hu-HU" altLang="hu-HU" smtClean="0"/>
              <a:pPr/>
              <a:t>24</a:t>
            </a:fld>
            <a:endParaRPr lang="hu-HU" altLang="hu-HU"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ím 1"/>
          <p:cNvSpPr>
            <a:spLocks noGrp="1"/>
          </p:cNvSpPr>
          <p:nvPr>
            <p:ph type="title"/>
          </p:nvPr>
        </p:nvSpPr>
        <p:spPr>
          <a:xfrm>
            <a:off x="0" y="0"/>
            <a:ext cx="9144000" cy="908050"/>
          </a:xfrm>
        </p:spPr>
        <p:txBody>
          <a:bodyPr/>
          <a:lstStyle/>
          <a:p>
            <a:pPr eaLnBrk="1" hangingPunct="1"/>
            <a:r>
              <a:rPr lang="hu-HU" sz="4000" b="1" smtClean="0">
                <a:solidFill>
                  <a:srgbClr val="C00000"/>
                </a:solidFill>
                <a:latin typeface="Times New Roman" pitchFamily="18" charset="0"/>
                <a:cs typeface="Times New Roman" pitchFamily="18" charset="0"/>
              </a:rPr>
              <a:t>A termelés minőségének elemzése</a:t>
            </a:r>
            <a:endParaRPr lang="hu-HU" altLang="hu-HU" sz="4000" b="1" smtClean="0">
              <a:solidFill>
                <a:srgbClr val="C00000"/>
              </a:solidFill>
              <a:latin typeface="Times New Roman" pitchFamily="18" charset="0"/>
              <a:cs typeface="Times New Roman" pitchFamily="18" charset="0"/>
            </a:endParaRPr>
          </a:p>
        </p:txBody>
      </p:sp>
      <p:sp>
        <p:nvSpPr>
          <p:cNvPr id="28675" name="Tartalom helye 2"/>
          <p:cNvSpPr>
            <a:spLocks noGrp="1"/>
          </p:cNvSpPr>
          <p:nvPr>
            <p:ph idx="1"/>
          </p:nvPr>
        </p:nvSpPr>
        <p:spPr>
          <a:xfrm>
            <a:off x="468313" y="1268413"/>
            <a:ext cx="8064500" cy="3384550"/>
          </a:xfrm>
        </p:spPr>
        <p:txBody>
          <a:bodyPr/>
          <a:lstStyle/>
          <a:p>
            <a:pPr marL="0" indent="0">
              <a:buFontTx/>
              <a:buNone/>
            </a:pPr>
            <a:r>
              <a:rPr lang="hu-HU" sz="2800" b="1" smtClean="0">
                <a:solidFill>
                  <a:srgbClr val="3333FF"/>
                </a:solidFill>
                <a:latin typeface="Times New Roman" pitchFamily="18" charset="0"/>
                <a:cs typeface="Times New Roman" pitchFamily="18" charset="0"/>
              </a:rPr>
              <a:t>A selejt termékek csoportosítása a </a:t>
            </a:r>
            <a:r>
              <a:rPr lang="hu-HU" sz="2800" smtClean="0">
                <a:solidFill>
                  <a:srgbClr val="3333FF"/>
                </a:solidFill>
                <a:latin typeface="Times New Roman" pitchFamily="18" charset="0"/>
                <a:cs typeface="Times New Roman" pitchFamily="18" charset="0"/>
              </a:rPr>
              <a:t>selejt okozta kár szerint:</a:t>
            </a:r>
            <a:endParaRPr lang="hu-HU" sz="2800" i="1" smtClean="0">
              <a:solidFill>
                <a:srgbClr val="3333FF"/>
              </a:solidFill>
              <a:latin typeface="Times New Roman" pitchFamily="18" charset="0"/>
              <a:cs typeface="Times New Roman" pitchFamily="18" charset="0"/>
            </a:endParaRPr>
          </a:p>
          <a:p>
            <a:pPr marL="355600" lvl="1" indent="-355600"/>
            <a:r>
              <a:rPr lang="hu-HU" i="1" smtClean="0">
                <a:solidFill>
                  <a:srgbClr val="3333FF"/>
                </a:solidFill>
                <a:latin typeface="Times New Roman" pitchFamily="18" charset="0"/>
                <a:cs typeface="Times New Roman" pitchFamily="18" charset="0"/>
              </a:rPr>
              <a:t>Bruttó selejt kár, </a:t>
            </a:r>
            <a:r>
              <a:rPr lang="hu-HU" smtClean="0">
                <a:solidFill>
                  <a:srgbClr val="3333FF"/>
                </a:solidFill>
                <a:latin typeface="Times New Roman" pitchFamily="18" charset="0"/>
                <a:cs typeface="Times New Roman" pitchFamily="18" charset="0"/>
              </a:rPr>
              <a:t>a selejtté vált termékek közvetlen önköltségen számított értéke.</a:t>
            </a:r>
          </a:p>
          <a:p>
            <a:pPr marL="355600" lvl="1" indent="-355600"/>
            <a:r>
              <a:rPr lang="hu-HU" smtClean="0">
                <a:solidFill>
                  <a:srgbClr val="3333FF"/>
                </a:solidFill>
                <a:latin typeface="Times New Roman" pitchFamily="18" charset="0"/>
                <a:cs typeface="Times New Roman" pitchFamily="18" charset="0"/>
              </a:rPr>
              <a:t>Nettó selejt kár, </a:t>
            </a:r>
            <a:r>
              <a:rPr lang="hu-HU" i="1" smtClean="0">
                <a:solidFill>
                  <a:srgbClr val="3333FF"/>
                </a:solidFill>
                <a:latin typeface="Times New Roman" pitchFamily="18" charset="0"/>
                <a:cs typeface="Times New Roman" pitchFamily="18" charset="0"/>
              </a:rPr>
              <a:t>a bruttó selejt kár csökkentve az esetleges hulladék megtérülés értékével, valamint a selejt kártérítések összegével (külső selejt esetén)</a:t>
            </a:r>
            <a:r>
              <a:rPr lang="hu-HU" smtClean="0">
                <a:solidFill>
                  <a:srgbClr val="3333FF"/>
                </a:solidFill>
                <a:latin typeface="Times New Roman" pitchFamily="18" charset="0"/>
                <a:cs typeface="Times New Roman" pitchFamily="18" charset="0"/>
              </a:rPr>
              <a:t>.</a:t>
            </a:r>
            <a:endParaRPr lang="hu-HU" i="1" smtClean="0">
              <a:solidFill>
                <a:srgbClr val="3333FF"/>
              </a:solidFill>
              <a:latin typeface="Times New Roman" pitchFamily="18" charset="0"/>
              <a:cs typeface="Times New Roman" pitchFamily="18" charset="0"/>
            </a:endParaRPr>
          </a:p>
        </p:txBody>
      </p:sp>
      <p:sp>
        <p:nvSpPr>
          <p:cNvPr id="28676" name="Dia számának helye 3"/>
          <p:cNvSpPr>
            <a:spLocks noGrp="1"/>
          </p:cNvSpPr>
          <p:nvPr>
            <p:ph type="sldNum" sz="quarter" idx="12"/>
          </p:nvPr>
        </p:nvSpPr>
        <p:spPr>
          <a:noFill/>
        </p:spPr>
        <p:txBody>
          <a:bodyPr/>
          <a:lstStyle/>
          <a:p>
            <a:fld id="{CA4A88A7-DD8E-45C3-9C97-FEC519B3BBF7}" type="slidenum">
              <a:rPr lang="hu-HU" altLang="hu-HU" smtClean="0"/>
              <a:pPr/>
              <a:t>25</a:t>
            </a:fld>
            <a:endParaRPr lang="hu-HU" altLang="hu-HU"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ím 1"/>
          <p:cNvSpPr>
            <a:spLocks noGrp="1"/>
          </p:cNvSpPr>
          <p:nvPr>
            <p:ph type="title"/>
          </p:nvPr>
        </p:nvSpPr>
        <p:spPr>
          <a:xfrm>
            <a:off x="0" y="0"/>
            <a:ext cx="9144000" cy="908050"/>
          </a:xfrm>
        </p:spPr>
        <p:txBody>
          <a:bodyPr/>
          <a:lstStyle/>
          <a:p>
            <a:pPr eaLnBrk="1" hangingPunct="1"/>
            <a:r>
              <a:rPr lang="hu-HU" sz="4000" b="1" smtClean="0">
                <a:solidFill>
                  <a:srgbClr val="C00000"/>
                </a:solidFill>
                <a:latin typeface="Times New Roman" pitchFamily="18" charset="0"/>
                <a:cs typeface="Times New Roman" pitchFamily="18" charset="0"/>
              </a:rPr>
              <a:t>A termékek minőségének elemzése</a:t>
            </a:r>
            <a:endParaRPr lang="hu-HU" altLang="hu-HU" sz="4000" b="1" smtClean="0">
              <a:solidFill>
                <a:srgbClr val="C00000"/>
              </a:solidFill>
              <a:latin typeface="Times New Roman" pitchFamily="18" charset="0"/>
              <a:cs typeface="Times New Roman" pitchFamily="18" charset="0"/>
            </a:endParaRPr>
          </a:p>
        </p:txBody>
      </p:sp>
      <p:sp>
        <p:nvSpPr>
          <p:cNvPr id="29699" name="Tartalom helye 2"/>
          <p:cNvSpPr>
            <a:spLocks noGrp="1"/>
          </p:cNvSpPr>
          <p:nvPr>
            <p:ph idx="1"/>
          </p:nvPr>
        </p:nvSpPr>
        <p:spPr>
          <a:xfrm>
            <a:off x="468313" y="1268413"/>
            <a:ext cx="8064500" cy="4681537"/>
          </a:xfrm>
        </p:spPr>
        <p:txBody>
          <a:bodyPr/>
          <a:lstStyle/>
          <a:p>
            <a:pPr>
              <a:lnSpc>
                <a:spcPts val="3800"/>
              </a:lnSpc>
            </a:pPr>
            <a:r>
              <a:rPr lang="hu-HU" sz="2800" smtClean="0">
                <a:solidFill>
                  <a:srgbClr val="3333FF"/>
                </a:solidFill>
                <a:latin typeface="Times New Roman" pitchFamily="18" charset="0"/>
                <a:cs typeface="Times New Roman" pitchFamily="18" charset="0"/>
              </a:rPr>
              <a:t>A termékek egy része az előírt követelmények teljesítése alapján minőségi osztályokba sorolható (extra minőségű tej, első osztályú tej, stb.), míg más része vagy teljesíti az előírt követelményt és felhasználható vagy nem és akkor selejt, azaz a termékre minőségszintek nem állapíthatók meg.</a:t>
            </a:r>
          </a:p>
          <a:p>
            <a:pPr>
              <a:lnSpc>
                <a:spcPts val="3800"/>
              </a:lnSpc>
            </a:pPr>
            <a:r>
              <a:rPr lang="hu-HU" sz="2800" smtClean="0">
                <a:solidFill>
                  <a:srgbClr val="3333FF"/>
                </a:solidFill>
                <a:latin typeface="Times New Roman" pitchFamily="18" charset="0"/>
                <a:cs typeface="Times New Roman" pitchFamily="18" charset="0"/>
              </a:rPr>
              <a:t>A termék minőségelemezésének módszere ennek megfelelően függ attól, hogy az minőségi osztályba sorolható-e vagy sem.</a:t>
            </a:r>
            <a:endParaRPr lang="hu-HU" sz="2800" i="1" smtClean="0">
              <a:solidFill>
                <a:srgbClr val="3333FF"/>
              </a:solidFill>
              <a:latin typeface="Times New Roman" pitchFamily="18" charset="0"/>
              <a:cs typeface="Times New Roman" pitchFamily="18" charset="0"/>
            </a:endParaRPr>
          </a:p>
        </p:txBody>
      </p:sp>
      <p:sp>
        <p:nvSpPr>
          <p:cNvPr id="29700" name="Dia számának helye 3"/>
          <p:cNvSpPr>
            <a:spLocks noGrp="1"/>
          </p:cNvSpPr>
          <p:nvPr>
            <p:ph type="sldNum" sz="quarter" idx="12"/>
          </p:nvPr>
        </p:nvSpPr>
        <p:spPr>
          <a:noFill/>
        </p:spPr>
        <p:txBody>
          <a:bodyPr/>
          <a:lstStyle/>
          <a:p>
            <a:fld id="{BC8B8C75-29BB-400E-A5E4-E4280650E528}" type="slidenum">
              <a:rPr lang="hu-HU" altLang="hu-HU" smtClean="0"/>
              <a:pPr/>
              <a:t>26</a:t>
            </a:fld>
            <a:endParaRPr lang="hu-HU" altLang="hu-HU"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ím 1"/>
          <p:cNvSpPr>
            <a:spLocks noGrp="1"/>
          </p:cNvSpPr>
          <p:nvPr>
            <p:ph type="title"/>
          </p:nvPr>
        </p:nvSpPr>
        <p:spPr>
          <a:xfrm>
            <a:off x="0" y="0"/>
            <a:ext cx="9144000" cy="1196975"/>
          </a:xfrm>
        </p:spPr>
        <p:txBody>
          <a:bodyPr/>
          <a:lstStyle/>
          <a:p>
            <a:pPr eaLnBrk="1" hangingPunct="1"/>
            <a:r>
              <a:rPr lang="hu-HU" sz="4000" b="1" smtClean="0">
                <a:solidFill>
                  <a:srgbClr val="C00000"/>
                </a:solidFill>
                <a:latin typeface="Times New Roman" pitchFamily="18" charset="0"/>
                <a:cs typeface="Times New Roman" pitchFamily="18" charset="0"/>
              </a:rPr>
              <a:t>Minőségi osztályba nem sorolható termékek minőségelemzése</a:t>
            </a:r>
            <a:endParaRPr lang="hu-HU" altLang="hu-HU" sz="4000" b="1" smtClean="0">
              <a:solidFill>
                <a:srgbClr val="C00000"/>
              </a:solidFill>
              <a:latin typeface="Times New Roman" pitchFamily="18" charset="0"/>
              <a:cs typeface="Times New Roman" pitchFamily="18" charset="0"/>
            </a:endParaRPr>
          </a:p>
        </p:txBody>
      </p:sp>
      <p:sp>
        <p:nvSpPr>
          <p:cNvPr id="30723" name="Tartalom helye 2"/>
          <p:cNvSpPr>
            <a:spLocks noGrp="1"/>
          </p:cNvSpPr>
          <p:nvPr>
            <p:ph idx="1"/>
          </p:nvPr>
        </p:nvSpPr>
        <p:spPr>
          <a:xfrm>
            <a:off x="468313" y="1557338"/>
            <a:ext cx="8351837" cy="4967287"/>
          </a:xfrm>
        </p:spPr>
        <p:txBody>
          <a:bodyPr/>
          <a:lstStyle/>
          <a:p>
            <a:pPr>
              <a:lnSpc>
                <a:spcPts val="3800"/>
              </a:lnSpc>
            </a:pPr>
            <a:r>
              <a:rPr lang="hu-HU" sz="2800" smtClean="0">
                <a:solidFill>
                  <a:srgbClr val="3333FF"/>
                </a:solidFill>
                <a:latin typeface="Times New Roman" pitchFamily="18" charset="0"/>
                <a:cs typeface="Times New Roman" pitchFamily="18" charset="0"/>
              </a:rPr>
              <a:t>A minőségi osztályba nem sorolható termékekre (pl.: személygépkocsi, színes televízió, traktor) a gyártási folyamat végén nem állapítható meg minőségi szint, nem sorolható minőségi osztályba.</a:t>
            </a:r>
          </a:p>
          <a:p>
            <a:pPr>
              <a:lnSpc>
                <a:spcPts val="3800"/>
              </a:lnSpc>
            </a:pPr>
            <a:r>
              <a:rPr lang="hu-HU" sz="2800" smtClean="0">
                <a:solidFill>
                  <a:srgbClr val="3333FF"/>
                </a:solidFill>
                <a:latin typeface="Times New Roman" pitchFamily="18" charset="0"/>
                <a:cs typeface="Times New Roman" pitchFamily="18" charset="0"/>
              </a:rPr>
              <a:t>A minőség-ellenőrzés feladata az előírásoknak való megfelelőség ellenőrzése.</a:t>
            </a:r>
          </a:p>
          <a:p>
            <a:pPr>
              <a:lnSpc>
                <a:spcPts val="3800"/>
              </a:lnSpc>
            </a:pPr>
            <a:r>
              <a:rPr lang="hu-HU" sz="2800" smtClean="0">
                <a:solidFill>
                  <a:srgbClr val="3333FF"/>
                </a:solidFill>
                <a:latin typeface="Times New Roman" pitchFamily="18" charset="0"/>
                <a:cs typeface="Times New Roman" pitchFamily="18" charset="0"/>
              </a:rPr>
              <a:t>Ha ez teljesül, akkor a termék eladható, ha nem, akkor a nem megfelelő termék (selejt) kapcsán megismert alternatívák valamelyike adja a megoldást.</a:t>
            </a:r>
            <a:endParaRPr lang="hu-HU" sz="2800" i="1" smtClean="0">
              <a:solidFill>
                <a:srgbClr val="3333FF"/>
              </a:solidFill>
              <a:latin typeface="Times New Roman" pitchFamily="18" charset="0"/>
              <a:cs typeface="Times New Roman" pitchFamily="18" charset="0"/>
            </a:endParaRPr>
          </a:p>
        </p:txBody>
      </p:sp>
      <p:sp>
        <p:nvSpPr>
          <p:cNvPr id="30724" name="Dia számának helye 3"/>
          <p:cNvSpPr>
            <a:spLocks noGrp="1"/>
          </p:cNvSpPr>
          <p:nvPr>
            <p:ph type="sldNum" sz="quarter" idx="12"/>
          </p:nvPr>
        </p:nvSpPr>
        <p:spPr>
          <a:noFill/>
        </p:spPr>
        <p:txBody>
          <a:bodyPr/>
          <a:lstStyle/>
          <a:p>
            <a:fld id="{8991FF83-BD08-450F-8398-1D5BEEB4F9DE}" type="slidenum">
              <a:rPr lang="hu-HU" altLang="hu-HU" smtClean="0"/>
              <a:pPr/>
              <a:t>27</a:t>
            </a:fld>
            <a:endParaRPr lang="hu-HU" altLang="hu-HU"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ím 1"/>
          <p:cNvSpPr>
            <a:spLocks noGrp="1"/>
          </p:cNvSpPr>
          <p:nvPr>
            <p:ph type="title"/>
          </p:nvPr>
        </p:nvSpPr>
        <p:spPr>
          <a:xfrm>
            <a:off x="0" y="0"/>
            <a:ext cx="9144000" cy="1196975"/>
          </a:xfrm>
        </p:spPr>
        <p:txBody>
          <a:bodyPr/>
          <a:lstStyle/>
          <a:p>
            <a:pPr eaLnBrk="1" hangingPunct="1"/>
            <a:r>
              <a:rPr lang="hu-HU" sz="4000" b="1" smtClean="0">
                <a:solidFill>
                  <a:srgbClr val="C00000"/>
                </a:solidFill>
                <a:latin typeface="Times New Roman" pitchFamily="18" charset="0"/>
                <a:cs typeface="Times New Roman" pitchFamily="18" charset="0"/>
              </a:rPr>
              <a:t>Minőségi osztályba nem sorolható termékek minőségelemzése</a:t>
            </a:r>
            <a:endParaRPr lang="hu-HU" altLang="hu-HU" sz="4000" b="1" smtClean="0">
              <a:solidFill>
                <a:srgbClr val="C00000"/>
              </a:solidFill>
              <a:latin typeface="Times New Roman" pitchFamily="18" charset="0"/>
              <a:cs typeface="Times New Roman" pitchFamily="18" charset="0"/>
            </a:endParaRPr>
          </a:p>
        </p:txBody>
      </p:sp>
      <p:sp>
        <p:nvSpPr>
          <p:cNvPr id="3075" name="Tartalom helye 2"/>
          <p:cNvSpPr>
            <a:spLocks noGrp="1"/>
          </p:cNvSpPr>
          <p:nvPr>
            <p:ph idx="1"/>
          </p:nvPr>
        </p:nvSpPr>
        <p:spPr>
          <a:xfrm>
            <a:off x="468313" y="1557338"/>
            <a:ext cx="8351837" cy="4464050"/>
          </a:xfrm>
        </p:spPr>
        <p:txBody>
          <a:bodyPr/>
          <a:lstStyle/>
          <a:p>
            <a:pPr marL="0" indent="0">
              <a:buFontTx/>
              <a:buNone/>
              <a:defRPr/>
            </a:pPr>
            <a:r>
              <a:rPr lang="hu-HU" sz="2800" dirty="0" smtClean="0">
                <a:solidFill>
                  <a:srgbClr val="3333FF"/>
                </a:solidFill>
                <a:latin typeface="Times New Roman" pitchFamily="18" charset="0"/>
                <a:cs typeface="Times New Roman" pitchFamily="18" charset="0"/>
              </a:rPr>
              <a:t>Az ebbe a kategóriába tartozó termékek esetén, a használat során derül ki a termék minősége, a vevői követelményeknek való megfelelőség. A minőségelemzés módszerei ebben az esetben:</a:t>
            </a:r>
          </a:p>
          <a:p>
            <a:pPr>
              <a:defRPr/>
            </a:pPr>
            <a:r>
              <a:rPr lang="hu-HU" sz="2800" dirty="0" smtClean="0">
                <a:solidFill>
                  <a:srgbClr val="3333FF"/>
                </a:solidFill>
                <a:latin typeface="Times New Roman" pitchFamily="18" charset="0"/>
                <a:cs typeface="Times New Roman" pitchFamily="18" charset="0"/>
              </a:rPr>
              <a:t>Fogyasztói (vevői) visszajelzések (reklamációk) értékelése;</a:t>
            </a:r>
          </a:p>
          <a:p>
            <a:pPr>
              <a:defRPr/>
            </a:pPr>
            <a:r>
              <a:rPr lang="hu-HU" sz="2800" dirty="0" smtClean="0">
                <a:solidFill>
                  <a:srgbClr val="3333FF"/>
                </a:solidFill>
                <a:latin typeface="Times New Roman" pitchFamily="18" charset="0"/>
                <a:cs typeface="Times New Roman" pitchFamily="18" charset="0"/>
              </a:rPr>
              <a:t>Garanciális és javítási költségek alakulásának figyelése és vizsgálata;</a:t>
            </a:r>
          </a:p>
          <a:p>
            <a:pPr>
              <a:defRPr/>
            </a:pPr>
            <a:r>
              <a:rPr lang="hu-HU" sz="2800" dirty="0" smtClean="0">
                <a:solidFill>
                  <a:srgbClr val="3333FF"/>
                </a:solidFill>
                <a:latin typeface="Times New Roman" pitchFamily="18" charset="0"/>
                <a:cs typeface="Times New Roman" pitchFamily="18" charset="0"/>
              </a:rPr>
              <a:t>Használhatóság mutatójának meghatározása</a:t>
            </a:r>
            <a:endParaRPr lang="hu-HU" sz="2800" dirty="0">
              <a:solidFill>
                <a:srgbClr val="3333FF"/>
              </a:solidFill>
              <a:latin typeface="Times New Roman" pitchFamily="18" charset="0"/>
              <a:cs typeface="Times New Roman" pitchFamily="18" charset="0"/>
            </a:endParaRPr>
          </a:p>
        </p:txBody>
      </p:sp>
      <p:sp>
        <p:nvSpPr>
          <p:cNvPr id="31748" name="Dia számának helye 3"/>
          <p:cNvSpPr>
            <a:spLocks noGrp="1"/>
          </p:cNvSpPr>
          <p:nvPr>
            <p:ph type="sldNum" sz="quarter" idx="12"/>
          </p:nvPr>
        </p:nvSpPr>
        <p:spPr>
          <a:noFill/>
        </p:spPr>
        <p:txBody>
          <a:bodyPr/>
          <a:lstStyle/>
          <a:p>
            <a:fld id="{2360ED7B-FF68-4813-9E06-F98D540F708A}" type="slidenum">
              <a:rPr lang="hu-HU" altLang="hu-HU" smtClean="0"/>
              <a:pPr/>
              <a:t>28</a:t>
            </a:fld>
            <a:endParaRPr lang="hu-HU" altLang="hu-HU"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ím 1"/>
          <p:cNvSpPr>
            <a:spLocks noGrp="1"/>
          </p:cNvSpPr>
          <p:nvPr>
            <p:ph type="title"/>
          </p:nvPr>
        </p:nvSpPr>
        <p:spPr>
          <a:xfrm>
            <a:off x="0" y="0"/>
            <a:ext cx="9144000" cy="1196975"/>
          </a:xfrm>
        </p:spPr>
        <p:txBody>
          <a:bodyPr/>
          <a:lstStyle/>
          <a:p>
            <a:pPr eaLnBrk="1" hangingPunct="1"/>
            <a:r>
              <a:rPr lang="hu-HU" sz="4000" b="1" smtClean="0">
                <a:solidFill>
                  <a:srgbClr val="C00000"/>
                </a:solidFill>
                <a:latin typeface="Times New Roman" pitchFamily="18" charset="0"/>
                <a:cs typeface="Times New Roman" pitchFamily="18" charset="0"/>
              </a:rPr>
              <a:t>A használhatóság mutatójának meghatározása</a:t>
            </a:r>
            <a:endParaRPr lang="hu-HU" altLang="hu-HU" sz="4000" b="1" smtClean="0">
              <a:solidFill>
                <a:srgbClr val="C00000"/>
              </a:solidFill>
              <a:latin typeface="Times New Roman" pitchFamily="18" charset="0"/>
              <a:cs typeface="Times New Roman" pitchFamily="18" charset="0"/>
            </a:endParaRPr>
          </a:p>
        </p:txBody>
      </p:sp>
      <p:sp>
        <p:nvSpPr>
          <p:cNvPr id="3075" name="Tartalom helye 2"/>
          <p:cNvSpPr>
            <a:spLocks noGrp="1"/>
          </p:cNvSpPr>
          <p:nvPr>
            <p:ph idx="1"/>
          </p:nvPr>
        </p:nvSpPr>
        <p:spPr>
          <a:xfrm>
            <a:off x="468313" y="2781300"/>
            <a:ext cx="8351837" cy="3743325"/>
          </a:xfrm>
        </p:spPr>
        <p:txBody>
          <a:bodyPr/>
          <a:lstStyle/>
          <a:p>
            <a:pPr>
              <a:buFontTx/>
              <a:buNone/>
              <a:defRPr/>
            </a:pPr>
            <a:r>
              <a:rPr lang="hu-HU" sz="2800" dirty="0" smtClean="0">
                <a:solidFill>
                  <a:srgbClr val="3333FF"/>
                </a:solidFill>
                <a:latin typeface="Times New Roman" pitchFamily="18" charset="0"/>
                <a:cs typeface="Times New Roman" pitchFamily="18" charset="0"/>
                <a:sym typeface="Symbol"/>
              </a:rPr>
              <a:t></a:t>
            </a:r>
            <a:r>
              <a:rPr lang="hu-HU" sz="2800" baseline="-25000" dirty="0" smtClean="0">
                <a:solidFill>
                  <a:srgbClr val="3333FF"/>
                </a:solidFill>
                <a:latin typeface="Times New Roman" pitchFamily="18" charset="0"/>
                <a:cs typeface="Times New Roman" pitchFamily="18" charset="0"/>
              </a:rPr>
              <a:t>h</a:t>
            </a:r>
            <a:r>
              <a:rPr lang="hu-HU" sz="2800" dirty="0" smtClean="0">
                <a:solidFill>
                  <a:srgbClr val="3333FF"/>
                </a:solidFill>
                <a:latin typeface="Times New Roman" pitchFamily="18" charset="0"/>
                <a:cs typeface="Times New Roman" pitchFamily="18" charset="0"/>
              </a:rPr>
              <a:t> = használhatóság mutatója [nap]</a:t>
            </a:r>
          </a:p>
          <a:p>
            <a:pPr>
              <a:buFontTx/>
              <a:buNone/>
              <a:defRPr/>
            </a:pPr>
            <a:r>
              <a:rPr lang="hu-HU" sz="2800" dirty="0" smtClean="0">
                <a:solidFill>
                  <a:srgbClr val="3333FF"/>
                </a:solidFill>
                <a:latin typeface="Times New Roman" pitchFamily="18" charset="0"/>
                <a:cs typeface="Times New Roman" pitchFamily="18" charset="0"/>
              </a:rPr>
              <a:t>t</a:t>
            </a:r>
            <a:r>
              <a:rPr lang="hu-HU" sz="2800" baseline="-25000" dirty="0" smtClean="0">
                <a:solidFill>
                  <a:srgbClr val="3333FF"/>
                </a:solidFill>
                <a:latin typeface="Times New Roman" pitchFamily="18" charset="0"/>
                <a:cs typeface="Times New Roman" pitchFamily="18" charset="0"/>
              </a:rPr>
              <a:t>h0</a:t>
            </a:r>
            <a:r>
              <a:rPr lang="hu-HU" sz="2800" dirty="0" smtClean="0">
                <a:solidFill>
                  <a:srgbClr val="3333FF"/>
                </a:solidFill>
                <a:latin typeface="Times New Roman" pitchFamily="18" charset="0"/>
                <a:cs typeface="Times New Roman" pitchFamily="18" charset="0"/>
              </a:rPr>
              <a:t> = első meghibásodásig eltelt idő [nap]</a:t>
            </a:r>
          </a:p>
          <a:p>
            <a:pPr>
              <a:buFontTx/>
              <a:buNone/>
              <a:defRPr/>
            </a:pPr>
            <a:r>
              <a:rPr lang="hu-HU" sz="2800" dirty="0" err="1" smtClean="0">
                <a:solidFill>
                  <a:srgbClr val="3333FF"/>
                </a:solidFill>
                <a:latin typeface="Times New Roman" pitchFamily="18" charset="0"/>
                <a:cs typeface="Times New Roman" pitchFamily="18" charset="0"/>
              </a:rPr>
              <a:t>t</a:t>
            </a:r>
            <a:r>
              <a:rPr lang="hu-HU" sz="2800" baseline="-25000" dirty="0" err="1" smtClean="0">
                <a:solidFill>
                  <a:srgbClr val="3333FF"/>
                </a:solidFill>
                <a:latin typeface="Times New Roman" pitchFamily="18" charset="0"/>
                <a:cs typeface="Times New Roman" pitchFamily="18" charset="0"/>
              </a:rPr>
              <a:t>j</a:t>
            </a:r>
            <a:r>
              <a:rPr lang="hu-HU" sz="2800" dirty="0" smtClean="0">
                <a:solidFill>
                  <a:srgbClr val="3333FF"/>
                </a:solidFill>
                <a:latin typeface="Times New Roman" pitchFamily="18" charset="0"/>
                <a:cs typeface="Times New Roman" pitchFamily="18" charset="0"/>
              </a:rPr>
              <a:t> = javítási idő [nap]</a:t>
            </a:r>
          </a:p>
          <a:p>
            <a:pPr>
              <a:buFontTx/>
              <a:buNone/>
              <a:defRPr/>
            </a:pPr>
            <a:endParaRPr lang="hu-HU" sz="2800" dirty="0" smtClean="0">
              <a:solidFill>
                <a:srgbClr val="3333FF"/>
              </a:solidFill>
              <a:latin typeface="Times New Roman" pitchFamily="18" charset="0"/>
              <a:cs typeface="Times New Roman" pitchFamily="18" charset="0"/>
            </a:endParaRPr>
          </a:p>
          <a:p>
            <a:pPr marL="0" indent="0">
              <a:buFontTx/>
              <a:buNone/>
              <a:defRPr/>
            </a:pPr>
            <a:r>
              <a:rPr lang="hu-HU" sz="2800" dirty="0" smtClean="0">
                <a:solidFill>
                  <a:srgbClr val="3333FF"/>
                </a:solidFill>
                <a:latin typeface="Times New Roman" pitchFamily="18" charset="0"/>
                <a:cs typeface="Times New Roman" pitchFamily="18" charset="0"/>
              </a:rPr>
              <a:t>A mutató értéke annál kedvezőbb, minél közelebb van 1-hez (ami azt jelenti, hogy a javításra fordított idő sokkal – nagyságrendekkel – kisebb, mint az első meghibásodásig eltelt idő).</a:t>
            </a:r>
            <a:endParaRPr lang="hu-HU" sz="2800" dirty="0">
              <a:solidFill>
                <a:srgbClr val="3333FF"/>
              </a:solidFill>
              <a:latin typeface="Times New Roman" pitchFamily="18" charset="0"/>
              <a:cs typeface="Times New Roman" pitchFamily="18" charset="0"/>
            </a:endParaRPr>
          </a:p>
        </p:txBody>
      </p:sp>
      <p:sp>
        <p:nvSpPr>
          <p:cNvPr id="2053" name="Dia számának helye 3"/>
          <p:cNvSpPr>
            <a:spLocks noGrp="1"/>
          </p:cNvSpPr>
          <p:nvPr>
            <p:ph type="sldNum" sz="quarter" idx="12"/>
          </p:nvPr>
        </p:nvSpPr>
        <p:spPr>
          <a:noFill/>
        </p:spPr>
        <p:txBody>
          <a:bodyPr/>
          <a:lstStyle/>
          <a:p>
            <a:fld id="{33D48902-41FC-43BB-B9ED-3FACAF7A3FC6}" type="slidenum">
              <a:rPr lang="hu-HU" altLang="hu-HU" smtClean="0"/>
              <a:pPr/>
              <a:t>29</a:t>
            </a:fld>
            <a:endParaRPr lang="hu-HU" altLang="hu-HU" smtClean="0"/>
          </a:p>
        </p:txBody>
      </p:sp>
      <p:sp>
        <p:nvSpPr>
          <p:cNvPr id="34818" name="Rectangle 2"/>
          <p:cNvSpPr>
            <a:spLocks noChangeArrowheads="1"/>
          </p:cNvSpPr>
          <p:nvPr/>
        </p:nvSpPr>
        <p:spPr bwMode="auto">
          <a:xfrm>
            <a:off x="0" y="0"/>
            <a:ext cx="9144000" cy="0"/>
          </a:xfrm>
          <a:prstGeom prst="rect">
            <a:avLst/>
          </a:prstGeom>
          <a:noFill/>
          <a:ln w="9525">
            <a:noFill/>
            <a:miter lim="800000"/>
            <a:headEnd/>
            <a:tailEnd/>
          </a:ln>
          <a:effectLst>
            <a:prstShdw prst="shdw18" dist="17961" dir="13500000">
              <a:schemeClr val="accent1">
                <a:gamma/>
                <a:shade val="60000"/>
                <a:invGamma/>
              </a:schemeClr>
            </a:prstShdw>
          </a:effectLst>
        </p:spPr>
        <p:txBody>
          <a:bodyPr wrap="none" anchor="ctr">
            <a:spAutoFit/>
          </a:bodyPr>
          <a:lstStyle/>
          <a:p>
            <a:pPr>
              <a:defRPr/>
            </a:pPr>
            <a:endParaRPr lang="hu-HU"/>
          </a:p>
        </p:txBody>
      </p:sp>
      <p:graphicFrame>
        <p:nvGraphicFramePr>
          <p:cNvPr id="2050" name="Object 1"/>
          <p:cNvGraphicFramePr>
            <a:graphicFrameLocks noChangeAspect="1"/>
          </p:cNvGraphicFramePr>
          <p:nvPr/>
        </p:nvGraphicFramePr>
        <p:xfrm>
          <a:off x="3492500" y="1484313"/>
          <a:ext cx="1800225" cy="993775"/>
        </p:xfrm>
        <a:graphic>
          <a:graphicData uri="http://schemas.openxmlformats.org/presentationml/2006/ole">
            <p:oleObj spid="_x0000_s2050" name="Equation" r:id="rId4" imgW="825500" imgH="45720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ím 1"/>
          <p:cNvSpPr>
            <a:spLocks noGrp="1"/>
          </p:cNvSpPr>
          <p:nvPr>
            <p:ph type="title"/>
          </p:nvPr>
        </p:nvSpPr>
        <p:spPr>
          <a:xfrm>
            <a:off x="0" y="0"/>
            <a:ext cx="9144000" cy="836613"/>
          </a:xfrm>
        </p:spPr>
        <p:txBody>
          <a:bodyPr/>
          <a:lstStyle/>
          <a:p>
            <a:pPr eaLnBrk="1" hangingPunct="1"/>
            <a:r>
              <a:rPr lang="hu-HU" altLang="hu-HU" sz="4000" b="1" smtClean="0">
                <a:solidFill>
                  <a:srgbClr val="C00000"/>
                </a:solidFill>
                <a:latin typeface="Times New Roman" pitchFamily="18" charset="0"/>
                <a:cs typeface="Times New Roman" pitchFamily="18" charset="0"/>
              </a:rPr>
              <a:t>Rugalmasságon alapuló költségelemzés</a:t>
            </a:r>
          </a:p>
        </p:txBody>
      </p:sp>
      <p:sp>
        <p:nvSpPr>
          <p:cNvPr id="7171" name="Tartalom helye 2"/>
          <p:cNvSpPr>
            <a:spLocks noGrp="1"/>
          </p:cNvSpPr>
          <p:nvPr>
            <p:ph idx="1"/>
          </p:nvPr>
        </p:nvSpPr>
        <p:spPr>
          <a:xfrm>
            <a:off x="323850" y="1268413"/>
            <a:ext cx="8496300" cy="5589587"/>
          </a:xfrm>
        </p:spPr>
        <p:txBody>
          <a:bodyPr/>
          <a:lstStyle/>
          <a:p>
            <a:r>
              <a:rPr lang="hu-HU" sz="2800" smtClean="0">
                <a:solidFill>
                  <a:srgbClr val="3333FF"/>
                </a:solidFill>
                <a:latin typeface="Times New Roman" pitchFamily="18" charset="0"/>
                <a:cs typeface="Times New Roman" pitchFamily="18" charset="0"/>
              </a:rPr>
              <a:t>A flexibilis (rugalmasságon alapuló) költségelemzés elsősorban az üzemi költségek vizsgálati módszere, de jól alkalmazható a közvetlen költségek, illetve a központi általános költségek elemzésére is.</a:t>
            </a:r>
          </a:p>
          <a:p>
            <a:r>
              <a:rPr lang="hu-HU" sz="2800" smtClean="0">
                <a:solidFill>
                  <a:srgbClr val="3333FF"/>
                </a:solidFill>
                <a:latin typeface="Times New Roman" pitchFamily="18" charset="0"/>
                <a:cs typeface="Times New Roman" pitchFamily="18" charset="0"/>
              </a:rPr>
              <a:t>A módszer az ún. rugalmassági együttható meghatározására épül: a nevezőben lévő jellemző 1%-os változására hány %-kal változik a számlálóban lévő jellemző.</a:t>
            </a:r>
          </a:p>
          <a:p>
            <a:r>
              <a:rPr lang="hu-HU" sz="2800" smtClean="0">
                <a:solidFill>
                  <a:srgbClr val="3333FF"/>
                </a:solidFill>
                <a:latin typeface="Times New Roman" pitchFamily="18" charset="0"/>
                <a:cs typeface="Times New Roman" pitchFamily="18" charset="0"/>
              </a:rPr>
              <a:t>Az eredményt %-ban kapjuk.</a:t>
            </a:r>
            <a:endParaRPr lang="hu-HU" altLang="hu-HU" sz="3000" smtClean="0">
              <a:solidFill>
                <a:srgbClr val="3333FF"/>
              </a:solidFill>
              <a:latin typeface="Times New Roman" pitchFamily="18" charset="0"/>
              <a:cs typeface="Times New Roman" pitchFamily="18" charset="0"/>
            </a:endParaRPr>
          </a:p>
        </p:txBody>
      </p:sp>
      <p:sp>
        <p:nvSpPr>
          <p:cNvPr id="7172" name="Dia számának helye 3"/>
          <p:cNvSpPr>
            <a:spLocks noGrp="1"/>
          </p:cNvSpPr>
          <p:nvPr>
            <p:ph type="sldNum" sz="quarter" idx="12"/>
          </p:nvPr>
        </p:nvSpPr>
        <p:spPr>
          <a:noFill/>
        </p:spPr>
        <p:txBody>
          <a:bodyPr/>
          <a:lstStyle/>
          <a:p>
            <a:fld id="{F5E9660A-D846-4D8A-8132-BC34053406AC}" type="slidenum">
              <a:rPr lang="hu-HU" altLang="hu-HU" smtClean="0"/>
              <a:pPr/>
              <a:t>3</a:t>
            </a:fld>
            <a:endParaRPr lang="hu-HU" altLang="hu-HU"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ím 1"/>
          <p:cNvSpPr>
            <a:spLocks noGrp="1"/>
          </p:cNvSpPr>
          <p:nvPr>
            <p:ph type="title"/>
          </p:nvPr>
        </p:nvSpPr>
        <p:spPr>
          <a:xfrm>
            <a:off x="0" y="0"/>
            <a:ext cx="9144000" cy="1196975"/>
          </a:xfrm>
        </p:spPr>
        <p:txBody>
          <a:bodyPr/>
          <a:lstStyle/>
          <a:p>
            <a:pPr eaLnBrk="1" hangingPunct="1"/>
            <a:r>
              <a:rPr lang="hu-HU" sz="4000" b="1" smtClean="0">
                <a:solidFill>
                  <a:srgbClr val="C00000"/>
                </a:solidFill>
                <a:latin typeface="Times New Roman" pitchFamily="18" charset="0"/>
                <a:cs typeface="Times New Roman" pitchFamily="18" charset="0"/>
              </a:rPr>
              <a:t>Kiesési ráta </a:t>
            </a:r>
            <a:endParaRPr lang="hu-HU" altLang="hu-HU" sz="4000" b="1" smtClean="0">
              <a:solidFill>
                <a:srgbClr val="C00000"/>
              </a:solidFill>
              <a:latin typeface="Times New Roman" pitchFamily="18" charset="0"/>
              <a:cs typeface="Times New Roman" pitchFamily="18" charset="0"/>
            </a:endParaRPr>
          </a:p>
        </p:txBody>
      </p:sp>
      <p:sp>
        <p:nvSpPr>
          <p:cNvPr id="32771" name="Tartalom helye 2"/>
          <p:cNvSpPr>
            <a:spLocks noGrp="1"/>
          </p:cNvSpPr>
          <p:nvPr>
            <p:ph idx="1"/>
          </p:nvPr>
        </p:nvSpPr>
        <p:spPr>
          <a:xfrm>
            <a:off x="323850" y="1557338"/>
            <a:ext cx="8496300" cy="4464050"/>
          </a:xfrm>
        </p:spPr>
        <p:txBody>
          <a:bodyPr/>
          <a:lstStyle/>
          <a:p>
            <a:r>
              <a:rPr lang="hu-HU" sz="2800" smtClean="0">
                <a:solidFill>
                  <a:srgbClr val="3333FF"/>
                </a:solidFill>
                <a:latin typeface="Times New Roman" pitchFamily="18" charset="0"/>
                <a:cs typeface="Times New Roman" pitchFamily="18" charset="0"/>
              </a:rPr>
              <a:t>A termék meghibásodásból adódó úgynevezett </a:t>
            </a:r>
            <a:r>
              <a:rPr lang="hu-HU" sz="2800" i="1" smtClean="0">
                <a:solidFill>
                  <a:srgbClr val="3333FF"/>
                </a:solidFill>
                <a:latin typeface="Times New Roman" pitchFamily="18" charset="0"/>
                <a:cs typeface="Times New Roman" pitchFamily="18" charset="0"/>
              </a:rPr>
              <a:t>kiesési ráta</a:t>
            </a:r>
            <a:r>
              <a:rPr lang="hu-HU" sz="2800" smtClean="0">
                <a:solidFill>
                  <a:srgbClr val="3333FF"/>
                </a:solidFill>
                <a:latin typeface="Times New Roman" pitchFamily="18" charset="0"/>
                <a:cs typeface="Times New Roman" pitchFamily="18" charset="0"/>
              </a:rPr>
              <a:t> az élettartam alatt nem azonos.</a:t>
            </a:r>
          </a:p>
          <a:p>
            <a:r>
              <a:rPr lang="hu-HU" sz="2800" smtClean="0">
                <a:solidFill>
                  <a:srgbClr val="3333FF"/>
                </a:solidFill>
                <a:latin typeface="Times New Roman" pitchFamily="18" charset="0"/>
                <a:cs typeface="Times New Roman" pitchFamily="18" charset="0"/>
              </a:rPr>
              <a:t>Az élettartamot általában három szakaszra lehet felosztani.</a:t>
            </a:r>
          </a:p>
          <a:p>
            <a:r>
              <a:rPr lang="hu-HU" sz="2800" smtClean="0">
                <a:solidFill>
                  <a:srgbClr val="3333FF"/>
                </a:solidFill>
                <a:latin typeface="Times New Roman" pitchFamily="18" charset="0"/>
                <a:cs typeface="Times New Roman" pitchFamily="18" charset="0"/>
              </a:rPr>
              <a:t>Az első időszakban, amelyet a korai kiesések időszakának neveznek, a gyártásközi és a végellenőrzés folyamán rejtve maradt gyártási hibák következtében bekövetkező meghibásodások relatíve nagyobb termékkiesést okoznak.</a:t>
            </a:r>
          </a:p>
        </p:txBody>
      </p:sp>
      <p:sp>
        <p:nvSpPr>
          <p:cNvPr id="32772" name="Dia számának helye 3"/>
          <p:cNvSpPr>
            <a:spLocks noGrp="1"/>
          </p:cNvSpPr>
          <p:nvPr>
            <p:ph type="sldNum" sz="quarter" idx="12"/>
          </p:nvPr>
        </p:nvSpPr>
        <p:spPr>
          <a:noFill/>
        </p:spPr>
        <p:txBody>
          <a:bodyPr/>
          <a:lstStyle/>
          <a:p>
            <a:fld id="{FFDE98AC-5DA8-4AC1-A6F4-4D3D43685C3B}" type="slidenum">
              <a:rPr lang="hu-HU" altLang="hu-HU" smtClean="0"/>
              <a:pPr/>
              <a:t>30</a:t>
            </a:fld>
            <a:endParaRPr lang="hu-HU" altLang="hu-HU"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ím 1"/>
          <p:cNvSpPr>
            <a:spLocks noGrp="1"/>
          </p:cNvSpPr>
          <p:nvPr>
            <p:ph type="title"/>
          </p:nvPr>
        </p:nvSpPr>
        <p:spPr>
          <a:xfrm>
            <a:off x="0" y="0"/>
            <a:ext cx="9144000" cy="1196975"/>
          </a:xfrm>
        </p:spPr>
        <p:txBody>
          <a:bodyPr/>
          <a:lstStyle/>
          <a:p>
            <a:pPr eaLnBrk="1" hangingPunct="1"/>
            <a:r>
              <a:rPr lang="hu-HU" sz="4000" b="1" smtClean="0">
                <a:solidFill>
                  <a:srgbClr val="C00000"/>
                </a:solidFill>
                <a:latin typeface="Times New Roman" pitchFamily="18" charset="0"/>
                <a:cs typeface="Times New Roman" pitchFamily="18" charset="0"/>
              </a:rPr>
              <a:t>Kiesési ráta </a:t>
            </a:r>
            <a:endParaRPr lang="hu-HU" altLang="hu-HU" sz="4000" b="1" smtClean="0">
              <a:solidFill>
                <a:srgbClr val="C00000"/>
              </a:solidFill>
              <a:latin typeface="Times New Roman" pitchFamily="18" charset="0"/>
              <a:cs typeface="Times New Roman" pitchFamily="18" charset="0"/>
            </a:endParaRPr>
          </a:p>
        </p:txBody>
      </p:sp>
      <p:sp>
        <p:nvSpPr>
          <p:cNvPr id="3076" name="Tartalom helye 2"/>
          <p:cNvSpPr>
            <a:spLocks noGrp="1"/>
          </p:cNvSpPr>
          <p:nvPr>
            <p:ph idx="1"/>
          </p:nvPr>
        </p:nvSpPr>
        <p:spPr>
          <a:xfrm>
            <a:off x="323850" y="1268413"/>
            <a:ext cx="8496300" cy="5400675"/>
          </a:xfrm>
        </p:spPr>
        <p:txBody>
          <a:bodyPr/>
          <a:lstStyle/>
          <a:p>
            <a:r>
              <a:rPr lang="hu-HU" sz="2800" smtClean="0">
                <a:solidFill>
                  <a:srgbClr val="3333FF"/>
                </a:solidFill>
                <a:latin typeface="Times New Roman" pitchFamily="18" charset="0"/>
                <a:cs typeface="Times New Roman" pitchFamily="18" charset="0"/>
              </a:rPr>
              <a:t>Az általános eset, amelyben a kiesési ráta nem állandó, hanem az időben folyamatosan (monotonon) növekszik vagy csökken (Weibull).</a:t>
            </a:r>
          </a:p>
          <a:p>
            <a:r>
              <a:rPr lang="hu-HU" sz="2800" smtClean="0">
                <a:solidFill>
                  <a:srgbClr val="3333FF"/>
                </a:solidFill>
                <a:latin typeface="Times New Roman" pitchFamily="18" charset="0"/>
                <a:cs typeface="Times New Roman" pitchFamily="18" charset="0"/>
              </a:rPr>
              <a:t>A kiesési ráta </a:t>
            </a:r>
            <a:r>
              <a:rPr lang="hu-HU" sz="2800" smtClean="0">
                <a:solidFill>
                  <a:srgbClr val="3333FF"/>
                </a:solidFill>
                <a:latin typeface="Times New Roman" pitchFamily="18" charset="0"/>
                <a:cs typeface="Times New Roman" pitchFamily="18" charset="0"/>
                <a:sym typeface="Symbol" pitchFamily="18" charset="2"/>
              </a:rPr>
              <a:t></a:t>
            </a:r>
            <a:r>
              <a:rPr lang="hu-HU" sz="2800" smtClean="0">
                <a:solidFill>
                  <a:srgbClr val="3333FF"/>
                </a:solidFill>
                <a:latin typeface="Times New Roman" pitchFamily="18" charset="0"/>
                <a:cs typeface="Times New Roman" pitchFamily="18" charset="0"/>
              </a:rPr>
              <a:t>(t) meghatározható az alábbi összefüggéssel:</a:t>
            </a:r>
          </a:p>
          <a:p>
            <a:endParaRPr lang="hu-HU" sz="2800" b="1" i="1" smtClean="0"/>
          </a:p>
          <a:p>
            <a:endParaRPr lang="hu-HU" sz="2800" b="1" i="1" smtClean="0"/>
          </a:p>
          <a:p>
            <a:r>
              <a:rPr lang="hu-HU" sz="2400" i="1" smtClean="0">
                <a:solidFill>
                  <a:srgbClr val="3333FF"/>
                </a:solidFill>
                <a:latin typeface="Times New Roman" pitchFamily="18" charset="0"/>
                <a:cs typeface="Times New Roman" pitchFamily="18" charset="0"/>
              </a:rPr>
              <a:t>b</a:t>
            </a:r>
            <a:r>
              <a:rPr lang="hu-HU" sz="2400" smtClean="0">
                <a:solidFill>
                  <a:srgbClr val="3333FF"/>
                </a:solidFill>
                <a:latin typeface="Times New Roman" pitchFamily="18" charset="0"/>
                <a:cs typeface="Times New Roman" pitchFamily="18" charset="0"/>
              </a:rPr>
              <a:t> = kiesési meredekség (amely termék-specifikus függvényjellemző)</a:t>
            </a:r>
          </a:p>
          <a:p>
            <a:r>
              <a:rPr lang="hu-HU" sz="2400" i="1" smtClean="0">
                <a:solidFill>
                  <a:srgbClr val="3333FF"/>
                </a:solidFill>
                <a:latin typeface="Times New Roman" pitchFamily="18" charset="0"/>
                <a:cs typeface="Times New Roman" pitchFamily="18" charset="0"/>
              </a:rPr>
              <a:t>T </a:t>
            </a:r>
            <a:r>
              <a:rPr lang="hu-HU" sz="2400" smtClean="0">
                <a:solidFill>
                  <a:srgbClr val="3333FF"/>
                </a:solidFill>
                <a:latin typeface="Times New Roman" pitchFamily="18" charset="0"/>
                <a:cs typeface="Times New Roman" pitchFamily="18" charset="0"/>
              </a:rPr>
              <a:t>= a termék jellemző élettartama (tervezés alapján becsülhető paraméter; gyakorlatilag elfogadott értéke </a:t>
            </a:r>
            <a:r>
              <a:rPr lang="hu-HU" sz="2400" smtClean="0">
                <a:solidFill>
                  <a:srgbClr val="3333FF"/>
                </a:solidFill>
                <a:latin typeface="Times New Roman" pitchFamily="18" charset="0"/>
                <a:cs typeface="Times New Roman" pitchFamily="18" charset="0"/>
                <a:sym typeface="Symbol" pitchFamily="18" charset="2"/>
              </a:rPr>
              <a:t></a:t>
            </a:r>
            <a:r>
              <a:rPr lang="hu-HU" sz="2400" smtClean="0">
                <a:solidFill>
                  <a:srgbClr val="3333FF"/>
                </a:solidFill>
                <a:latin typeface="Times New Roman" pitchFamily="18" charset="0"/>
                <a:cs typeface="Times New Roman" pitchFamily="18" charset="0"/>
              </a:rPr>
              <a:t>20 év.)</a:t>
            </a:r>
          </a:p>
          <a:p>
            <a:r>
              <a:rPr lang="hu-HU" sz="2400" i="1" smtClean="0">
                <a:solidFill>
                  <a:srgbClr val="3333FF"/>
                </a:solidFill>
                <a:latin typeface="Times New Roman" pitchFamily="18" charset="0"/>
                <a:cs typeface="Times New Roman" pitchFamily="18" charset="0"/>
              </a:rPr>
              <a:t>t </a:t>
            </a:r>
            <a:r>
              <a:rPr lang="hu-HU" sz="2400" smtClean="0">
                <a:solidFill>
                  <a:srgbClr val="3333FF"/>
                </a:solidFill>
                <a:latin typeface="Times New Roman" pitchFamily="18" charset="0"/>
                <a:cs typeface="Times New Roman" pitchFamily="18" charset="0"/>
              </a:rPr>
              <a:t>= időváltozó (a termék üzembehelyezésétől eltelt idő) [év]</a:t>
            </a:r>
          </a:p>
          <a:p>
            <a:endParaRPr lang="hu-HU" sz="2800" b="1" i="1" smtClean="0"/>
          </a:p>
        </p:txBody>
      </p:sp>
      <p:sp>
        <p:nvSpPr>
          <p:cNvPr id="3077" name="Dia számának helye 3"/>
          <p:cNvSpPr>
            <a:spLocks noGrp="1"/>
          </p:cNvSpPr>
          <p:nvPr>
            <p:ph type="sldNum" sz="quarter" idx="12"/>
          </p:nvPr>
        </p:nvSpPr>
        <p:spPr>
          <a:noFill/>
        </p:spPr>
        <p:txBody>
          <a:bodyPr/>
          <a:lstStyle/>
          <a:p>
            <a:fld id="{E7328965-B2FA-4867-A68F-FB7C812D6B61}" type="slidenum">
              <a:rPr lang="hu-HU" altLang="hu-HU" smtClean="0"/>
              <a:pPr/>
              <a:t>31</a:t>
            </a:fld>
            <a:endParaRPr lang="hu-HU" altLang="hu-HU" smtClean="0"/>
          </a:p>
        </p:txBody>
      </p:sp>
      <p:sp>
        <p:nvSpPr>
          <p:cNvPr id="64514" name="Rectangle 2"/>
          <p:cNvSpPr>
            <a:spLocks noChangeArrowheads="1"/>
          </p:cNvSpPr>
          <p:nvPr/>
        </p:nvSpPr>
        <p:spPr bwMode="auto">
          <a:xfrm>
            <a:off x="0" y="0"/>
            <a:ext cx="9144000" cy="0"/>
          </a:xfrm>
          <a:prstGeom prst="rect">
            <a:avLst/>
          </a:prstGeom>
          <a:noFill/>
          <a:ln w="9525">
            <a:noFill/>
            <a:miter lim="800000"/>
            <a:headEnd/>
            <a:tailEnd/>
          </a:ln>
          <a:effectLst>
            <a:prstShdw prst="shdw18" dist="17961" dir="13500000">
              <a:schemeClr val="accent1">
                <a:gamma/>
                <a:shade val="60000"/>
                <a:invGamma/>
              </a:schemeClr>
            </a:prstShdw>
          </a:effectLst>
        </p:spPr>
        <p:txBody>
          <a:bodyPr wrap="none" anchor="ctr">
            <a:spAutoFit/>
          </a:bodyPr>
          <a:lstStyle/>
          <a:p>
            <a:pPr>
              <a:defRPr/>
            </a:pPr>
            <a:endParaRPr lang="hu-HU"/>
          </a:p>
        </p:txBody>
      </p:sp>
      <p:graphicFrame>
        <p:nvGraphicFramePr>
          <p:cNvPr id="3074" name="Object 1"/>
          <p:cNvGraphicFramePr>
            <a:graphicFrameLocks noChangeAspect="1"/>
          </p:cNvGraphicFramePr>
          <p:nvPr/>
        </p:nvGraphicFramePr>
        <p:xfrm>
          <a:off x="3779838" y="3284538"/>
          <a:ext cx="2160587" cy="1016000"/>
        </p:xfrm>
        <a:graphic>
          <a:graphicData uri="http://schemas.openxmlformats.org/presentationml/2006/ole">
            <p:oleObj spid="_x0000_s3074" name="Equation" r:id="rId4" imgW="1091726" imgH="469696" progId="Equation.3">
              <p:embed/>
            </p:oleObj>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ím 1"/>
          <p:cNvSpPr>
            <a:spLocks noGrp="1"/>
          </p:cNvSpPr>
          <p:nvPr>
            <p:ph type="title"/>
          </p:nvPr>
        </p:nvSpPr>
        <p:spPr>
          <a:xfrm>
            <a:off x="0" y="0"/>
            <a:ext cx="9144000" cy="1196975"/>
          </a:xfrm>
        </p:spPr>
        <p:txBody>
          <a:bodyPr/>
          <a:lstStyle/>
          <a:p>
            <a:pPr eaLnBrk="1" hangingPunct="1"/>
            <a:r>
              <a:rPr lang="hu-HU" sz="4000" b="1" smtClean="0">
                <a:solidFill>
                  <a:srgbClr val="C00000"/>
                </a:solidFill>
                <a:latin typeface="Times New Roman" pitchFamily="18" charset="0"/>
                <a:cs typeface="Times New Roman" pitchFamily="18" charset="0"/>
              </a:rPr>
              <a:t>A </a:t>
            </a:r>
            <a:r>
              <a:rPr lang="hu-HU" sz="4000" b="1" i="1" smtClean="0">
                <a:solidFill>
                  <a:srgbClr val="C00000"/>
                </a:solidFill>
                <a:latin typeface="Times New Roman" pitchFamily="18" charset="0"/>
                <a:cs typeface="Times New Roman" pitchFamily="18" charset="0"/>
                <a:sym typeface="Symbol" pitchFamily="18" charset="2"/>
              </a:rPr>
              <a:t></a:t>
            </a:r>
            <a:r>
              <a:rPr lang="hu-HU" sz="4000" b="1" i="1" smtClean="0">
                <a:solidFill>
                  <a:srgbClr val="C00000"/>
                </a:solidFill>
                <a:latin typeface="Times New Roman" pitchFamily="18" charset="0"/>
                <a:cs typeface="Times New Roman" pitchFamily="18" charset="0"/>
              </a:rPr>
              <a:t>(t)</a:t>
            </a:r>
            <a:r>
              <a:rPr lang="hu-HU" sz="4000" b="1" smtClean="0">
                <a:solidFill>
                  <a:srgbClr val="C00000"/>
                </a:solidFill>
                <a:latin typeface="Times New Roman" pitchFamily="18" charset="0"/>
                <a:cs typeface="Times New Roman" pitchFamily="18" charset="0"/>
              </a:rPr>
              <a:t> kiesési ráta időbeli alakulása</a:t>
            </a:r>
            <a:endParaRPr lang="hu-HU" altLang="hu-HU" sz="4000" b="1" smtClean="0">
              <a:solidFill>
                <a:srgbClr val="C00000"/>
              </a:solidFill>
              <a:latin typeface="Times New Roman" pitchFamily="18" charset="0"/>
              <a:cs typeface="Times New Roman" pitchFamily="18" charset="0"/>
            </a:endParaRPr>
          </a:p>
        </p:txBody>
      </p:sp>
      <p:sp>
        <p:nvSpPr>
          <p:cNvPr id="33795" name="Dia számának helye 3"/>
          <p:cNvSpPr>
            <a:spLocks noGrp="1"/>
          </p:cNvSpPr>
          <p:nvPr>
            <p:ph type="sldNum" sz="quarter" idx="12"/>
          </p:nvPr>
        </p:nvSpPr>
        <p:spPr>
          <a:noFill/>
        </p:spPr>
        <p:txBody>
          <a:bodyPr/>
          <a:lstStyle/>
          <a:p>
            <a:fld id="{4B61DB4D-F299-4EC1-9F2C-C45E15D8A936}" type="slidenum">
              <a:rPr lang="hu-HU" altLang="hu-HU" smtClean="0"/>
              <a:pPr/>
              <a:t>32</a:t>
            </a:fld>
            <a:endParaRPr lang="hu-HU" altLang="hu-HU" smtClean="0"/>
          </a:p>
        </p:txBody>
      </p:sp>
      <p:pic>
        <p:nvPicPr>
          <p:cNvPr id="33796" name="Picture 2"/>
          <p:cNvPicPr>
            <a:picLocks noChangeAspect="1" noChangeArrowheads="1"/>
          </p:cNvPicPr>
          <p:nvPr/>
        </p:nvPicPr>
        <p:blipFill>
          <a:blip r:embed="rId3" cstate="print"/>
          <a:srcRect l="3436" r="6873" b="5350"/>
          <a:stretch>
            <a:fillRect/>
          </a:stretch>
        </p:blipFill>
        <p:spPr bwMode="auto">
          <a:xfrm>
            <a:off x="1258888" y="1557338"/>
            <a:ext cx="6626225" cy="4103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ím 1"/>
          <p:cNvSpPr>
            <a:spLocks noGrp="1"/>
          </p:cNvSpPr>
          <p:nvPr>
            <p:ph type="title"/>
          </p:nvPr>
        </p:nvSpPr>
        <p:spPr>
          <a:xfrm>
            <a:off x="0" y="0"/>
            <a:ext cx="9144000" cy="1052513"/>
          </a:xfrm>
        </p:spPr>
        <p:txBody>
          <a:bodyPr/>
          <a:lstStyle/>
          <a:p>
            <a:pPr eaLnBrk="1" hangingPunct="1"/>
            <a:r>
              <a:rPr lang="hu-HU" altLang="hu-HU" sz="4000" b="1" smtClean="0">
                <a:solidFill>
                  <a:srgbClr val="C00000"/>
                </a:solidFill>
                <a:latin typeface="Times New Roman" pitchFamily="18" charset="0"/>
                <a:cs typeface="Times New Roman" pitchFamily="18" charset="0"/>
              </a:rPr>
              <a:t>Rugalmasságon alapuló költségelemzés</a:t>
            </a:r>
            <a:br>
              <a:rPr lang="hu-HU" altLang="hu-HU" sz="4000" b="1" smtClean="0">
                <a:solidFill>
                  <a:srgbClr val="C00000"/>
                </a:solidFill>
                <a:latin typeface="Times New Roman" pitchFamily="18" charset="0"/>
                <a:cs typeface="Times New Roman" pitchFamily="18" charset="0"/>
              </a:rPr>
            </a:br>
            <a:r>
              <a:rPr lang="hu-HU" altLang="hu-HU" sz="4000" b="1" smtClean="0">
                <a:solidFill>
                  <a:srgbClr val="C00000"/>
                </a:solidFill>
                <a:latin typeface="Times New Roman" pitchFamily="18" charset="0"/>
                <a:cs typeface="Times New Roman" pitchFamily="18" charset="0"/>
              </a:rPr>
              <a:t>alkalmazhatósága</a:t>
            </a:r>
          </a:p>
        </p:txBody>
      </p:sp>
      <p:sp>
        <p:nvSpPr>
          <p:cNvPr id="8195" name="Tartalom helye 2"/>
          <p:cNvSpPr>
            <a:spLocks noGrp="1"/>
          </p:cNvSpPr>
          <p:nvPr>
            <p:ph idx="1"/>
          </p:nvPr>
        </p:nvSpPr>
        <p:spPr>
          <a:xfrm>
            <a:off x="611188" y="1628775"/>
            <a:ext cx="7993062" cy="3455988"/>
          </a:xfrm>
        </p:spPr>
        <p:txBody>
          <a:bodyPr/>
          <a:lstStyle/>
          <a:p>
            <a:pPr marL="514350" indent="-514350">
              <a:lnSpc>
                <a:spcPct val="200000"/>
              </a:lnSpc>
              <a:buFontTx/>
              <a:buAutoNum type="alphaLcParenR"/>
            </a:pPr>
            <a:r>
              <a:rPr lang="hu-HU" smtClean="0">
                <a:solidFill>
                  <a:srgbClr val="3333FF"/>
                </a:solidFill>
                <a:latin typeface="Times New Roman" pitchFamily="18" charset="0"/>
                <a:cs typeface="Times New Roman" pitchFamily="18" charset="0"/>
              </a:rPr>
              <a:t>az üzemi költségek vizsgálatánál</a:t>
            </a:r>
          </a:p>
          <a:p>
            <a:pPr marL="514350" indent="-514350">
              <a:lnSpc>
                <a:spcPct val="200000"/>
              </a:lnSpc>
              <a:buFontTx/>
              <a:buAutoNum type="alphaLcParenR"/>
            </a:pPr>
            <a:r>
              <a:rPr lang="hu-HU" smtClean="0">
                <a:solidFill>
                  <a:srgbClr val="3333FF"/>
                </a:solidFill>
                <a:latin typeface="Times New Roman" pitchFamily="18" charset="0"/>
                <a:cs typeface="Times New Roman" pitchFamily="18" charset="0"/>
              </a:rPr>
              <a:t>a közvetlen költségek elemzésénél,</a:t>
            </a:r>
          </a:p>
          <a:p>
            <a:pPr marL="514350" indent="-514350">
              <a:lnSpc>
                <a:spcPct val="200000"/>
              </a:lnSpc>
              <a:buFontTx/>
              <a:buAutoNum type="alphaLcParenR"/>
            </a:pPr>
            <a:r>
              <a:rPr lang="hu-HU" smtClean="0">
                <a:solidFill>
                  <a:srgbClr val="3333FF"/>
                </a:solidFill>
                <a:latin typeface="Times New Roman" pitchFamily="18" charset="0"/>
                <a:cs typeface="Times New Roman" pitchFamily="18" charset="0"/>
              </a:rPr>
              <a:t>a központi általános költségek elemzésénél.</a:t>
            </a:r>
          </a:p>
        </p:txBody>
      </p:sp>
      <p:sp>
        <p:nvSpPr>
          <p:cNvPr id="8196" name="Dia számának helye 3"/>
          <p:cNvSpPr>
            <a:spLocks noGrp="1"/>
          </p:cNvSpPr>
          <p:nvPr>
            <p:ph type="sldNum" sz="quarter" idx="12"/>
          </p:nvPr>
        </p:nvSpPr>
        <p:spPr>
          <a:noFill/>
        </p:spPr>
        <p:txBody>
          <a:bodyPr/>
          <a:lstStyle/>
          <a:p>
            <a:fld id="{112B388E-5D25-4468-A750-DF5CC1704F96}" type="slidenum">
              <a:rPr lang="hu-HU" altLang="hu-HU" smtClean="0"/>
              <a:pPr/>
              <a:t>4</a:t>
            </a:fld>
            <a:endParaRPr lang="hu-HU" altLang="hu-HU"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ím 1"/>
          <p:cNvSpPr>
            <a:spLocks noGrp="1"/>
          </p:cNvSpPr>
          <p:nvPr>
            <p:ph type="title"/>
          </p:nvPr>
        </p:nvSpPr>
        <p:spPr>
          <a:xfrm>
            <a:off x="0" y="0"/>
            <a:ext cx="9144000" cy="1052513"/>
          </a:xfrm>
        </p:spPr>
        <p:txBody>
          <a:bodyPr/>
          <a:lstStyle/>
          <a:p>
            <a:pPr eaLnBrk="1" hangingPunct="1"/>
            <a:r>
              <a:rPr lang="hu-HU" altLang="hu-HU" sz="4000" b="1" smtClean="0">
                <a:solidFill>
                  <a:srgbClr val="C00000"/>
                </a:solidFill>
                <a:latin typeface="Times New Roman" pitchFamily="18" charset="0"/>
                <a:cs typeface="Times New Roman" pitchFamily="18" charset="0"/>
              </a:rPr>
              <a:t>Rugalmasságon alapuló költségelemzés</a:t>
            </a:r>
            <a:br>
              <a:rPr lang="hu-HU" altLang="hu-HU" sz="4000" b="1" smtClean="0">
                <a:solidFill>
                  <a:srgbClr val="C00000"/>
                </a:solidFill>
                <a:latin typeface="Times New Roman" pitchFamily="18" charset="0"/>
                <a:cs typeface="Times New Roman" pitchFamily="18" charset="0"/>
              </a:rPr>
            </a:br>
            <a:r>
              <a:rPr lang="hu-HU" altLang="hu-HU" sz="4000" b="1" smtClean="0">
                <a:solidFill>
                  <a:srgbClr val="C00000"/>
                </a:solidFill>
                <a:latin typeface="Times New Roman" pitchFamily="18" charset="0"/>
                <a:cs typeface="Times New Roman" pitchFamily="18" charset="0"/>
              </a:rPr>
              <a:t>célja</a:t>
            </a:r>
          </a:p>
        </p:txBody>
      </p:sp>
      <p:sp>
        <p:nvSpPr>
          <p:cNvPr id="9219" name="Tartalom helye 2"/>
          <p:cNvSpPr>
            <a:spLocks noGrp="1"/>
          </p:cNvSpPr>
          <p:nvPr>
            <p:ph idx="1"/>
          </p:nvPr>
        </p:nvSpPr>
        <p:spPr>
          <a:xfrm>
            <a:off x="611188" y="1628775"/>
            <a:ext cx="7993062" cy="3960813"/>
          </a:xfrm>
        </p:spPr>
        <p:txBody>
          <a:bodyPr/>
          <a:lstStyle/>
          <a:p>
            <a:pPr marL="514350" indent="-514350">
              <a:lnSpc>
                <a:spcPct val="150000"/>
              </a:lnSpc>
              <a:buFontTx/>
              <a:buNone/>
            </a:pPr>
            <a:r>
              <a:rPr lang="hu-HU" smtClean="0">
                <a:solidFill>
                  <a:srgbClr val="3333FF"/>
                </a:solidFill>
                <a:latin typeface="Times New Roman" pitchFamily="18" charset="0"/>
                <a:cs typeface="Times New Roman" pitchFamily="18" charset="0"/>
              </a:rPr>
              <a:t>	annak megállapítása, hogy a tényleges költségek eltérnek-e a bázis-tárgyidőszaki, vagy a terv-tény relációban az indokolt költségektől, és ha igen, mekkora ez az eltérés.</a:t>
            </a:r>
          </a:p>
        </p:txBody>
      </p:sp>
      <p:sp>
        <p:nvSpPr>
          <p:cNvPr id="9220" name="Dia számának helye 3"/>
          <p:cNvSpPr>
            <a:spLocks noGrp="1"/>
          </p:cNvSpPr>
          <p:nvPr>
            <p:ph type="sldNum" sz="quarter" idx="12"/>
          </p:nvPr>
        </p:nvSpPr>
        <p:spPr>
          <a:noFill/>
        </p:spPr>
        <p:txBody>
          <a:bodyPr/>
          <a:lstStyle/>
          <a:p>
            <a:fld id="{E2720F9F-2C97-4429-9D7A-21C8F8090D80}" type="slidenum">
              <a:rPr lang="hu-HU" altLang="hu-HU" smtClean="0"/>
              <a:pPr/>
              <a:t>5</a:t>
            </a:fld>
            <a:endParaRPr lang="hu-HU" altLang="hu-HU"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Cím 1"/>
          <p:cNvSpPr>
            <a:spLocks noGrp="1"/>
          </p:cNvSpPr>
          <p:nvPr>
            <p:ph type="title"/>
          </p:nvPr>
        </p:nvSpPr>
        <p:spPr>
          <a:xfrm>
            <a:off x="0" y="0"/>
            <a:ext cx="9144000" cy="836613"/>
          </a:xfrm>
        </p:spPr>
        <p:txBody>
          <a:bodyPr/>
          <a:lstStyle/>
          <a:p>
            <a:pPr eaLnBrk="1" hangingPunct="1"/>
            <a:r>
              <a:rPr lang="hu-HU" sz="4000" b="1" smtClean="0">
                <a:solidFill>
                  <a:srgbClr val="C00000"/>
                </a:solidFill>
                <a:latin typeface="Times New Roman" pitchFamily="18" charset="0"/>
                <a:cs typeface="Times New Roman" pitchFamily="18" charset="0"/>
              </a:rPr>
              <a:t>Költség reagálási fok </a:t>
            </a:r>
            <a:endParaRPr lang="hu-HU" altLang="hu-HU" sz="4000" b="1" smtClean="0">
              <a:solidFill>
                <a:srgbClr val="C00000"/>
              </a:solidFill>
              <a:latin typeface="Times New Roman" pitchFamily="18" charset="0"/>
              <a:cs typeface="Times New Roman" pitchFamily="18" charset="0"/>
            </a:endParaRPr>
          </a:p>
        </p:txBody>
      </p:sp>
      <p:sp>
        <p:nvSpPr>
          <p:cNvPr id="1028" name="Tartalom helye 2"/>
          <p:cNvSpPr>
            <a:spLocks noGrp="1"/>
          </p:cNvSpPr>
          <p:nvPr>
            <p:ph idx="1"/>
          </p:nvPr>
        </p:nvSpPr>
        <p:spPr>
          <a:xfrm>
            <a:off x="611188" y="1268413"/>
            <a:ext cx="8064500" cy="3673475"/>
          </a:xfrm>
        </p:spPr>
        <p:txBody>
          <a:bodyPr/>
          <a:lstStyle/>
          <a:p>
            <a:r>
              <a:rPr lang="hu-HU" sz="2800" smtClean="0">
                <a:solidFill>
                  <a:srgbClr val="3333FF"/>
                </a:solidFill>
                <a:latin typeface="Times New Roman" pitchFamily="18" charset="0"/>
                <a:cs typeface="Times New Roman" pitchFamily="18" charset="0"/>
              </a:rPr>
              <a:t>a költséggazdálkodás elemzésére alkalmas mutatószám, az ún. költségváltozási jelzőszám</a:t>
            </a:r>
          </a:p>
          <a:p>
            <a:endParaRPr lang="hu-HU" sz="2800" smtClean="0">
              <a:solidFill>
                <a:srgbClr val="3333FF"/>
              </a:solidFill>
              <a:latin typeface="Times New Roman" pitchFamily="18" charset="0"/>
              <a:cs typeface="Times New Roman" pitchFamily="18" charset="0"/>
            </a:endParaRPr>
          </a:p>
          <a:p>
            <a:endParaRPr lang="hu-HU" sz="2800" smtClean="0">
              <a:solidFill>
                <a:srgbClr val="3333FF"/>
              </a:solidFill>
              <a:latin typeface="Times New Roman" pitchFamily="18" charset="0"/>
              <a:cs typeface="Times New Roman" pitchFamily="18" charset="0"/>
            </a:endParaRPr>
          </a:p>
          <a:p>
            <a:r>
              <a:rPr lang="hu-HU" sz="2800" smtClean="0">
                <a:solidFill>
                  <a:srgbClr val="3333FF"/>
                </a:solidFill>
                <a:latin typeface="Times New Roman" pitchFamily="18" charset="0"/>
                <a:cs typeface="Times New Roman" pitchFamily="18" charset="0"/>
              </a:rPr>
              <a:t>Költségjellemzőnek tekintünk minden olyan paramétert vagy mérőszámot, amelynek a változása összefüggésbe hozható a költség változásával.</a:t>
            </a:r>
          </a:p>
        </p:txBody>
      </p:sp>
      <p:sp>
        <p:nvSpPr>
          <p:cNvPr id="1029" name="Dia számának helye 3"/>
          <p:cNvSpPr>
            <a:spLocks noGrp="1"/>
          </p:cNvSpPr>
          <p:nvPr>
            <p:ph type="sldNum" sz="quarter" idx="12"/>
          </p:nvPr>
        </p:nvSpPr>
        <p:spPr>
          <a:noFill/>
        </p:spPr>
        <p:txBody>
          <a:bodyPr/>
          <a:lstStyle/>
          <a:p>
            <a:fld id="{A38C9892-2ED0-4182-BED4-08567DB38965}" type="slidenum">
              <a:rPr lang="hu-HU" altLang="hu-HU" smtClean="0"/>
              <a:pPr/>
              <a:t>6</a:t>
            </a:fld>
            <a:endParaRPr lang="hu-HU" altLang="hu-HU" smtClean="0"/>
          </a:p>
        </p:txBody>
      </p:sp>
      <p:sp>
        <p:nvSpPr>
          <p:cNvPr id="3078" name="Rectangle 6"/>
          <p:cNvSpPr>
            <a:spLocks noChangeArrowheads="1"/>
          </p:cNvSpPr>
          <p:nvPr/>
        </p:nvSpPr>
        <p:spPr bwMode="auto">
          <a:xfrm>
            <a:off x="0" y="0"/>
            <a:ext cx="9144000" cy="457200"/>
          </a:xfrm>
          <a:prstGeom prst="rect">
            <a:avLst/>
          </a:prstGeom>
          <a:noFill/>
          <a:ln w="9525">
            <a:noFill/>
            <a:miter lim="800000"/>
            <a:headEnd/>
            <a:tailEnd/>
          </a:ln>
          <a:effectLst>
            <a:prstShdw prst="shdw18" dist="17961" dir="13500000">
              <a:schemeClr val="accent1">
                <a:gamma/>
                <a:shade val="60000"/>
                <a:invGamma/>
              </a:schemeClr>
            </a:prstShdw>
          </a:effectLst>
        </p:spPr>
        <p:txBody>
          <a:bodyPr wrap="none" anchor="ctr">
            <a:spAutoFit/>
          </a:bodyPr>
          <a:lstStyle/>
          <a:p>
            <a:pPr>
              <a:defRPr/>
            </a:pPr>
            <a:endParaRPr lang="hu-HU"/>
          </a:p>
        </p:txBody>
      </p:sp>
      <p:graphicFrame>
        <p:nvGraphicFramePr>
          <p:cNvPr id="1026" name="Object 5"/>
          <p:cNvGraphicFramePr>
            <a:graphicFrameLocks noChangeAspect="1"/>
          </p:cNvGraphicFramePr>
          <p:nvPr/>
        </p:nvGraphicFramePr>
        <p:xfrm>
          <a:off x="2411413" y="2420938"/>
          <a:ext cx="4824412" cy="663575"/>
        </p:xfrm>
        <a:graphic>
          <a:graphicData uri="http://schemas.openxmlformats.org/presentationml/2006/ole">
            <p:oleObj spid="_x0000_s1026" name="Equation" r:id="rId3" imgW="3200400" imgH="43180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ím 1"/>
          <p:cNvSpPr>
            <a:spLocks noGrp="1"/>
          </p:cNvSpPr>
          <p:nvPr>
            <p:ph type="title"/>
          </p:nvPr>
        </p:nvSpPr>
        <p:spPr>
          <a:xfrm>
            <a:off x="0" y="0"/>
            <a:ext cx="9144000" cy="836613"/>
          </a:xfrm>
        </p:spPr>
        <p:txBody>
          <a:bodyPr/>
          <a:lstStyle/>
          <a:p>
            <a:pPr eaLnBrk="1" hangingPunct="1"/>
            <a:r>
              <a:rPr lang="hu-HU" altLang="hu-HU" sz="4000" b="1" smtClean="0">
                <a:solidFill>
                  <a:srgbClr val="C00000"/>
                </a:solidFill>
                <a:latin typeface="Times New Roman" pitchFamily="18" charset="0"/>
                <a:cs typeface="Times New Roman" pitchFamily="18" charset="0"/>
              </a:rPr>
              <a:t>Költségjellemzők</a:t>
            </a:r>
          </a:p>
        </p:txBody>
      </p:sp>
      <p:sp>
        <p:nvSpPr>
          <p:cNvPr id="3075" name="Tartalom helye 2"/>
          <p:cNvSpPr>
            <a:spLocks noGrp="1"/>
          </p:cNvSpPr>
          <p:nvPr>
            <p:ph idx="1"/>
          </p:nvPr>
        </p:nvSpPr>
        <p:spPr>
          <a:xfrm>
            <a:off x="468313" y="1196975"/>
            <a:ext cx="8135937" cy="4824413"/>
          </a:xfrm>
        </p:spPr>
        <p:txBody>
          <a:bodyPr/>
          <a:lstStyle/>
          <a:p>
            <a:pPr>
              <a:lnSpc>
                <a:spcPct val="150000"/>
              </a:lnSpc>
              <a:defRPr/>
            </a:pPr>
            <a:r>
              <a:rPr lang="hu-HU" dirty="0" smtClean="0">
                <a:solidFill>
                  <a:srgbClr val="3333FF"/>
                </a:solidFill>
                <a:latin typeface="Times New Roman" pitchFamily="18" charset="0"/>
                <a:cs typeface="Times New Roman" pitchFamily="18" charset="0"/>
              </a:rPr>
              <a:t>Gépköltségnél: gépóra</a:t>
            </a:r>
          </a:p>
          <a:p>
            <a:pPr>
              <a:lnSpc>
                <a:spcPct val="150000"/>
              </a:lnSpc>
              <a:defRPr/>
            </a:pPr>
            <a:r>
              <a:rPr lang="hu-HU" dirty="0" smtClean="0">
                <a:solidFill>
                  <a:srgbClr val="3333FF"/>
                </a:solidFill>
                <a:latin typeface="Times New Roman" pitchFamily="18" charset="0"/>
                <a:cs typeface="Times New Roman" pitchFamily="18" charset="0"/>
              </a:rPr>
              <a:t>Fűtési költségeknél: fűtött légköbméter</a:t>
            </a:r>
          </a:p>
          <a:p>
            <a:pPr>
              <a:lnSpc>
                <a:spcPct val="150000"/>
              </a:lnSpc>
              <a:defRPr/>
            </a:pPr>
            <a:r>
              <a:rPr lang="hu-HU" dirty="0" smtClean="0">
                <a:solidFill>
                  <a:srgbClr val="3333FF"/>
                </a:solidFill>
                <a:latin typeface="Times New Roman" pitchFamily="18" charset="0"/>
                <a:cs typeface="Times New Roman" pitchFamily="18" charset="0"/>
              </a:rPr>
              <a:t>Energia költségnél: a kWh fogyasztás</a:t>
            </a:r>
          </a:p>
          <a:p>
            <a:pPr>
              <a:lnSpc>
                <a:spcPct val="150000"/>
              </a:lnSpc>
              <a:defRPr/>
            </a:pPr>
            <a:r>
              <a:rPr lang="hu-HU" dirty="0" smtClean="0">
                <a:solidFill>
                  <a:srgbClr val="3333FF"/>
                </a:solidFill>
                <a:latin typeface="Times New Roman" pitchFamily="18" charset="0"/>
                <a:cs typeface="Times New Roman" pitchFamily="18" charset="0"/>
              </a:rPr>
              <a:t>Karbantartási költségeknél: karbantartási órák</a:t>
            </a:r>
          </a:p>
          <a:p>
            <a:pPr>
              <a:lnSpc>
                <a:spcPct val="150000"/>
              </a:lnSpc>
              <a:defRPr/>
            </a:pPr>
            <a:r>
              <a:rPr lang="hu-HU" dirty="0" smtClean="0">
                <a:solidFill>
                  <a:srgbClr val="3333FF"/>
                </a:solidFill>
                <a:latin typeface="Times New Roman" pitchFamily="18" charset="0"/>
                <a:cs typeface="Times New Roman" pitchFamily="18" charset="0"/>
              </a:rPr>
              <a:t>Üzemirányítás költségeinél: a munkaóra</a:t>
            </a:r>
          </a:p>
          <a:p>
            <a:pPr>
              <a:lnSpc>
                <a:spcPct val="150000"/>
              </a:lnSpc>
              <a:defRPr/>
            </a:pPr>
            <a:r>
              <a:rPr lang="hu-HU" dirty="0" smtClean="0">
                <a:solidFill>
                  <a:srgbClr val="3333FF"/>
                </a:solidFill>
                <a:latin typeface="Times New Roman" pitchFamily="18" charset="0"/>
                <a:cs typeface="Times New Roman" pitchFamily="18" charset="0"/>
              </a:rPr>
              <a:t>Belső szállítási költségnél: a tonnakilométer</a:t>
            </a:r>
          </a:p>
          <a:p>
            <a:pPr marL="514350" indent="-514350">
              <a:lnSpc>
                <a:spcPct val="150000"/>
              </a:lnSpc>
              <a:buFontTx/>
              <a:buNone/>
              <a:defRPr/>
            </a:pPr>
            <a:endParaRPr lang="hu-HU" dirty="0">
              <a:solidFill>
                <a:srgbClr val="3333FF"/>
              </a:solidFill>
              <a:latin typeface="Times New Roman" pitchFamily="18" charset="0"/>
              <a:cs typeface="Times New Roman" pitchFamily="18" charset="0"/>
            </a:endParaRPr>
          </a:p>
        </p:txBody>
      </p:sp>
      <p:sp>
        <p:nvSpPr>
          <p:cNvPr id="10244" name="Dia számának helye 3"/>
          <p:cNvSpPr>
            <a:spLocks noGrp="1"/>
          </p:cNvSpPr>
          <p:nvPr>
            <p:ph type="sldNum" sz="quarter" idx="12"/>
          </p:nvPr>
        </p:nvSpPr>
        <p:spPr>
          <a:noFill/>
        </p:spPr>
        <p:txBody>
          <a:bodyPr/>
          <a:lstStyle/>
          <a:p>
            <a:fld id="{E4A2FD5A-681A-4268-841C-125C42F68D67}" type="slidenum">
              <a:rPr lang="hu-HU" altLang="hu-HU" smtClean="0"/>
              <a:pPr/>
              <a:t>7</a:t>
            </a:fld>
            <a:endParaRPr lang="hu-HU" altLang="hu-HU"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ím 1"/>
          <p:cNvSpPr>
            <a:spLocks noGrp="1"/>
          </p:cNvSpPr>
          <p:nvPr>
            <p:ph type="title"/>
          </p:nvPr>
        </p:nvSpPr>
        <p:spPr>
          <a:xfrm>
            <a:off x="0" y="0"/>
            <a:ext cx="9144000" cy="1052513"/>
          </a:xfrm>
        </p:spPr>
        <p:txBody>
          <a:bodyPr/>
          <a:lstStyle/>
          <a:p>
            <a:pPr eaLnBrk="1" hangingPunct="1"/>
            <a:r>
              <a:rPr lang="hu-HU" altLang="hu-HU" sz="4000" b="1" smtClean="0">
                <a:solidFill>
                  <a:srgbClr val="C00000"/>
                </a:solidFill>
                <a:latin typeface="Times New Roman" pitchFamily="18" charset="0"/>
                <a:cs typeface="Times New Roman" pitchFamily="18" charset="0"/>
              </a:rPr>
              <a:t>Rugalmasságon alapuló költségelemzés</a:t>
            </a:r>
            <a:br>
              <a:rPr lang="hu-HU" altLang="hu-HU" sz="4000" b="1" smtClean="0">
                <a:solidFill>
                  <a:srgbClr val="C00000"/>
                </a:solidFill>
                <a:latin typeface="Times New Roman" pitchFamily="18" charset="0"/>
                <a:cs typeface="Times New Roman" pitchFamily="18" charset="0"/>
              </a:rPr>
            </a:br>
            <a:r>
              <a:rPr lang="hu-HU" altLang="hu-HU" sz="4000" b="1" smtClean="0">
                <a:solidFill>
                  <a:srgbClr val="C00000"/>
                </a:solidFill>
                <a:latin typeface="Times New Roman" pitchFamily="18" charset="0"/>
                <a:cs typeface="Times New Roman" pitchFamily="18" charset="0"/>
              </a:rPr>
              <a:t>alkalmazásának feltételei</a:t>
            </a:r>
          </a:p>
        </p:txBody>
      </p:sp>
      <p:sp>
        <p:nvSpPr>
          <p:cNvPr id="11267" name="Tartalom helye 2"/>
          <p:cNvSpPr>
            <a:spLocks noGrp="1"/>
          </p:cNvSpPr>
          <p:nvPr>
            <p:ph idx="1"/>
          </p:nvPr>
        </p:nvSpPr>
        <p:spPr>
          <a:xfrm>
            <a:off x="611188" y="1628775"/>
            <a:ext cx="7993062" cy="2447925"/>
          </a:xfrm>
        </p:spPr>
        <p:txBody>
          <a:bodyPr/>
          <a:lstStyle/>
          <a:p>
            <a:r>
              <a:rPr lang="hu-HU" smtClean="0">
                <a:solidFill>
                  <a:srgbClr val="3333FF"/>
                </a:solidFill>
                <a:latin typeface="Times New Roman" pitchFamily="18" charset="0"/>
                <a:cs typeface="Times New Roman" pitchFamily="18" charset="0"/>
              </a:rPr>
              <a:t>van meghatározott költségjellemző, amely összefüggésben áll a költségek alakulásával;</a:t>
            </a:r>
          </a:p>
          <a:p>
            <a:r>
              <a:rPr lang="hu-HU" smtClean="0">
                <a:solidFill>
                  <a:srgbClr val="3333FF"/>
                </a:solidFill>
                <a:latin typeface="Times New Roman" pitchFamily="18" charset="0"/>
                <a:cs typeface="Times New Roman" pitchFamily="18" charset="0"/>
              </a:rPr>
              <a:t>rendelkezésre áll az adott költségre jellemző költségváltozási jelzőszám, a reagálási fok</a:t>
            </a:r>
          </a:p>
        </p:txBody>
      </p:sp>
      <p:sp>
        <p:nvSpPr>
          <p:cNvPr id="11268" name="Dia számának helye 3"/>
          <p:cNvSpPr>
            <a:spLocks noGrp="1"/>
          </p:cNvSpPr>
          <p:nvPr>
            <p:ph type="sldNum" sz="quarter" idx="12"/>
          </p:nvPr>
        </p:nvSpPr>
        <p:spPr>
          <a:noFill/>
        </p:spPr>
        <p:txBody>
          <a:bodyPr/>
          <a:lstStyle/>
          <a:p>
            <a:fld id="{CCD7F774-B548-4D56-92D9-07A5AC23FB05}" type="slidenum">
              <a:rPr lang="hu-HU" altLang="hu-HU" smtClean="0"/>
              <a:pPr/>
              <a:t>8</a:t>
            </a:fld>
            <a:endParaRPr lang="hu-HU" altLang="hu-HU"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ím 1"/>
          <p:cNvSpPr>
            <a:spLocks noGrp="1"/>
          </p:cNvSpPr>
          <p:nvPr>
            <p:ph type="title"/>
          </p:nvPr>
        </p:nvSpPr>
        <p:spPr>
          <a:xfrm>
            <a:off x="0" y="0"/>
            <a:ext cx="9144000" cy="1052513"/>
          </a:xfrm>
        </p:spPr>
        <p:txBody>
          <a:bodyPr/>
          <a:lstStyle/>
          <a:p>
            <a:pPr eaLnBrk="1" hangingPunct="1"/>
            <a:r>
              <a:rPr lang="hu-HU" altLang="hu-HU" sz="4000" b="1" smtClean="0">
                <a:solidFill>
                  <a:srgbClr val="C00000"/>
                </a:solidFill>
                <a:latin typeface="Times New Roman" pitchFamily="18" charset="0"/>
                <a:cs typeface="Times New Roman" pitchFamily="18" charset="0"/>
              </a:rPr>
              <a:t>Rugalmasságon alapuló költségelemzés</a:t>
            </a:r>
            <a:br>
              <a:rPr lang="hu-HU" altLang="hu-HU" sz="4000" b="1" smtClean="0">
                <a:solidFill>
                  <a:srgbClr val="C00000"/>
                </a:solidFill>
                <a:latin typeface="Times New Roman" pitchFamily="18" charset="0"/>
                <a:cs typeface="Times New Roman" pitchFamily="18" charset="0"/>
              </a:rPr>
            </a:br>
            <a:r>
              <a:rPr lang="hu-HU" altLang="hu-HU" sz="4000" b="1" smtClean="0">
                <a:solidFill>
                  <a:srgbClr val="C00000"/>
                </a:solidFill>
                <a:latin typeface="Times New Roman" pitchFamily="18" charset="0"/>
                <a:cs typeface="Times New Roman" pitchFamily="18" charset="0"/>
              </a:rPr>
              <a:t>alkalmazásának lépései</a:t>
            </a:r>
          </a:p>
        </p:txBody>
      </p:sp>
      <p:sp>
        <p:nvSpPr>
          <p:cNvPr id="12291" name="Tartalom helye 2"/>
          <p:cNvSpPr>
            <a:spLocks noGrp="1"/>
          </p:cNvSpPr>
          <p:nvPr>
            <p:ph idx="1"/>
          </p:nvPr>
        </p:nvSpPr>
        <p:spPr>
          <a:xfrm>
            <a:off x="250825" y="1412875"/>
            <a:ext cx="8569325" cy="5445125"/>
          </a:xfrm>
        </p:spPr>
        <p:txBody>
          <a:bodyPr/>
          <a:lstStyle/>
          <a:p>
            <a:pPr marL="514350" indent="-514350">
              <a:buFontTx/>
              <a:buAutoNum type="arabicPeriod"/>
            </a:pPr>
            <a:r>
              <a:rPr lang="hu-HU" smtClean="0">
                <a:solidFill>
                  <a:srgbClr val="3333FF"/>
                </a:solidFill>
                <a:latin typeface="Times New Roman" pitchFamily="18" charset="0"/>
                <a:cs typeface="Times New Roman" pitchFamily="18" charset="0"/>
              </a:rPr>
              <a:t>A költségek funkciók szerinti csoportosítása. (Egynemű költségcsoportok kijelölése, melyek alakulását egyetlen mutató, a költségjellemző egyértelműen meghatározza.)</a:t>
            </a:r>
          </a:p>
          <a:p>
            <a:pPr marL="514350" indent="-514350">
              <a:buFontTx/>
              <a:buAutoNum type="arabicPeriod"/>
            </a:pPr>
            <a:r>
              <a:rPr lang="hu-HU" smtClean="0">
                <a:solidFill>
                  <a:srgbClr val="3333FF"/>
                </a:solidFill>
                <a:latin typeface="Times New Roman" pitchFamily="18" charset="0"/>
                <a:cs typeface="Times New Roman" pitchFamily="18" charset="0"/>
              </a:rPr>
              <a:t>Az átlagos, vagy leggyakoribb terhelés melletti mutatók meghatározása. (J</a:t>
            </a:r>
            <a:r>
              <a:rPr lang="hu-HU" baseline="-25000" smtClean="0">
                <a:solidFill>
                  <a:srgbClr val="3333FF"/>
                </a:solidFill>
                <a:latin typeface="Times New Roman" pitchFamily="18" charset="0"/>
                <a:cs typeface="Times New Roman" pitchFamily="18" charset="0"/>
              </a:rPr>
              <a:t>0</a:t>
            </a:r>
            <a:r>
              <a:rPr lang="hu-HU" smtClean="0">
                <a:solidFill>
                  <a:srgbClr val="3333FF"/>
                </a:solidFill>
                <a:latin typeface="Times New Roman" pitchFamily="18" charset="0"/>
                <a:cs typeface="Times New Roman" pitchFamily="18" charset="0"/>
              </a:rPr>
              <a:t> = Költségjellemző a leggyakoribb terhelés mellett, K</a:t>
            </a:r>
            <a:r>
              <a:rPr lang="hu-HU" baseline="-25000" smtClean="0">
                <a:solidFill>
                  <a:srgbClr val="3333FF"/>
                </a:solidFill>
                <a:latin typeface="Times New Roman" pitchFamily="18" charset="0"/>
                <a:cs typeface="Times New Roman" pitchFamily="18" charset="0"/>
              </a:rPr>
              <a:t>0</a:t>
            </a:r>
            <a:r>
              <a:rPr lang="hu-HU" smtClean="0">
                <a:solidFill>
                  <a:srgbClr val="3333FF"/>
                </a:solidFill>
                <a:latin typeface="Times New Roman" pitchFamily="18" charset="0"/>
                <a:cs typeface="Times New Roman" pitchFamily="18" charset="0"/>
              </a:rPr>
              <a:t> = költség a leggyakoribb terhelés mellett)</a:t>
            </a:r>
          </a:p>
          <a:p>
            <a:pPr marL="514350" indent="-514350">
              <a:buFontTx/>
              <a:buAutoNum type="arabicPeriod"/>
            </a:pPr>
            <a:r>
              <a:rPr lang="hu-HU" smtClean="0">
                <a:solidFill>
                  <a:srgbClr val="3333FF"/>
                </a:solidFill>
                <a:latin typeface="Times New Roman" pitchFamily="18" charset="0"/>
                <a:cs typeface="Times New Roman" pitchFamily="18" charset="0"/>
              </a:rPr>
              <a:t>Reagálási fok meghatározása (r).</a:t>
            </a:r>
          </a:p>
          <a:p>
            <a:pPr marL="514350" indent="-514350">
              <a:buFontTx/>
              <a:buAutoNum type="arabicPeriod"/>
            </a:pPr>
            <a:r>
              <a:rPr lang="hu-HU" smtClean="0">
                <a:solidFill>
                  <a:srgbClr val="3333FF"/>
                </a:solidFill>
                <a:latin typeface="Times New Roman" pitchFamily="18" charset="0"/>
                <a:cs typeface="Times New Roman" pitchFamily="18" charset="0"/>
              </a:rPr>
              <a:t>Indokolt költség meghatározása.</a:t>
            </a:r>
          </a:p>
        </p:txBody>
      </p:sp>
      <p:sp>
        <p:nvSpPr>
          <p:cNvPr id="12292" name="Dia számának helye 3"/>
          <p:cNvSpPr>
            <a:spLocks noGrp="1"/>
          </p:cNvSpPr>
          <p:nvPr>
            <p:ph type="sldNum" sz="quarter" idx="12"/>
          </p:nvPr>
        </p:nvSpPr>
        <p:spPr>
          <a:noFill/>
        </p:spPr>
        <p:txBody>
          <a:bodyPr/>
          <a:lstStyle/>
          <a:p>
            <a:fld id="{DEBF7A5C-D828-467A-A885-B40D46E60363}" type="slidenum">
              <a:rPr lang="hu-HU" altLang="hu-HU" smtClean="0"/>
              <a:pPr/>
              <a:t>9</a:t>
            </a:fld>
            <a:endParaRPr lang="hu-HU" altLang="hu-HU"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lapértelmezett terv">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lapértelmezett ter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lapértelmezett ter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lapértelmezett ter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lapértelmezett ter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lapértelmezett ter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lapértelmezett ter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lapértelmezett ter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lapértelmezett ter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lapértelmezett ter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lapértelmezett ter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lapértelmezett ter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2409</TotalTime>
  <Words>1689</Words>
  <Application>Microsoft Office PowerPoint</Application>
  <PresentationFormat>Diavetítés a képernyőre (4:3 oldalarány)</PresentationFormat>
  <Paragraphs>193</Paragraphs>
  <Slides>32</Slides>
  <Notes>10</Notes>
  <HiddenSlides>0</HiddenSlides>
  <MMClips>0</MMClips>
  <ScaleCrop>false</ScaleCrop>
  <HeadingPairs>
    <vt:vector size="8" baseType="variant">
      <vt:variant>
        <vt:lpstr>Használt betűtípusok</vt:lpstr>
      </vt:variant>
      <vt:variant>
        <vt:i4>5</vt:i4>
      </vt:variant>
      <vt:variant>
        <vt:lpstr>Téma</vt:lpstr>
      </vt:variant>
      <vt:variant>
        <vt:i4>1</vt:i4>
      </vt:variant>
      <vt:variant>
        <vt:lpstr>Beágyazott OLE kiszolgálók</vt:lpstr>
      </vt:variant>
      <vt:variant>
        <vt:i4>1</vt:i4>
      </vt:variant>
      <vt:variant>
        <vt:lpstr>Diacímek</vt:lpstr>
      </vt:variant>
      <vt:variant>
        <vt:i4>32</vt:i4>
      </vt:variant>
    </vt:vector>
  </HeadingPairs>
  <TitlesOfParts>
    <vt:vector size="39" baseType="lpstr">
      <vt:lpstr>Arial</vt:lpstr>
      <vt:lpstr>Algerian</vt:lpstr>
      <vt:lpstr>Bradley Hand ITC</vt:lpstr>
      <vt:lpstr>Times New Roman</vt:lpstr>
      <vt:lpstr>Symbol</vt:lpstr>
      <vt:lpstr>Alapértelmezett terv</vt:lpstr>
      <vt:lpstr>Microsoft Equation 3.0</vt:lpstr>
      <vt:lpstr>Gazdasági és PÉNZÜGYI Elemzés 6.</vt:lpstr>
      <vt:lpstr>Költségszint</vt:lpstr>
      <vt:lpstr>Rugalmasságon alapuló költségelemzés</vt:lpstr>
      <vt:lpstr>Rugalmasságon alapuló költségelemzés alkalmazhatósága</vt:lpstr>
      <vt:lpstr>Rugalmasságon alapuló költségelemzés célja</vt:lpstr>
      <vt:lpstr>Költség reagálási fok </vt:lpstr>
      <vt:lpstr>Költségjellemzők</vt:lpstr>
      <vt:lpstr>Rugalmasságon alapuló költségelemzés alkalmazásának feltételei</vt:lpstr>
      <vt:lpstr>Rugalmasságon alapuló költségelemzés alkalmazásának lépései</vt:lpstr>
      <vt:lpstr>Rugalmasságon alapuló költségelemzés alkalmazásának menete</vt:lpstr>
      <vt:lpstr>Rugalmasságon alapuló költségelemzés eredménye</vt:lpstr>
      <vt:lpstr>Klasszikus rugalmasságon alapuló költségelemzés</vt:lpstr>
      <vt:lpstr>Jelölések a rugalmasságon alapuló költségelemzésnél</vt:lpstr>
      <vt:lpstr>A rugalmasságon alapuló költségelemzésnél meghatározható eltérések</vt:lpstr>
      <vt:lpstr>Az általános (állandó) költségek elemzése</vt:lpstr>
      <vt:lpstr>Az általános költségek elemzése</vt:lpstr>
      <vt:lpstr>Az általános költségek tervezésének, elemzésének módszerei</vt:lpstr>
      <vt:lpstr>Az általános költségek tervezésének, elemzésének módszerei</vt:lpstr>
      <vt:lpstr>Az általános költségek tervezésének, elemzésének módszerei</vt:lpstr>
      <vt:lpstr>Az általános költségek tervezésének, elemzésének módszerei</vt:lpstr>
      <vt:lpstr>Minőségelemzés</vt:lpstr>
      <vt:lpstr>Minőségelemzés területei</vt:lpstr>
      <vt:lpstr>A termelés minőségének elemzése</vt:lpstr>
      <vt:lpstr>A termelés minőségének elemzése</vt:lpstr>
      <vt:lpstr>A termelés minőségének elemzése</vt:lpstr>
      <vt:lpstr>A termékek minőségének elemzése</vt:lpstr>
      <vt:lpstr>Minőségi osztályba nem sorolható termékek minőségelemzése</vt:lpstr>
      <vt:lpstr>Minőségi osztályba nem sorolható termékek minőségelemzése</vt:lpstr>
      <vt:lpstr>A használhatóság mutatójának meghatározása</vt:lpstr>
      <vt:lpstr>Kiesési ráta </vt:lpstr>
      <vt:lpstr>Kiesési ráta </vt:lpstr>
      <vt:lpstr>A (t) kiesési ráta időbeli alakulása</vt:lpstr>
    </vt:vector>
  </TitlesOfParts>
  <Company>DE-AVK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Vállalkozások finanszírozása</dc:title>
  <dc:creator>Dr. Tarnóczi Tibor</dc:creator>
  <cp:lastModifiedBy>Dr. Tarnóczi Tibor</cp:lastModifiedBy>
  <cp:revision>331</cp:revision>
  <dcterms:created xsi:type="dcterms:W3CDTF">2009-02-09T14:00:32Z</dcterms:created>
  <dcterms:modified xsi:type="dcterms:W3CDTF">2014-11-17T13:53:22Z</dcterms:modified>
</cp:coreProperties>
</file>